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5"/>
  </p:sldMasterIdLst>
  <p:notesMasterIdLst>
    <p:notesMasterId r:id="rId32"/>
  </p:notesMasterIdLst>
  <p:handoutMasterIdLst>
    <p:handoutMasterId r:id="rId33"/>
  </p:handoutMasterIdLst>
  <p:sldIdLst>
    <p:sldId id="256" r:id="rId6"/>
    <p:sldId id="274" r:id="rId7"/>
    <p:sldId id="276" r:id="rId8"/>
    <p:sldId id="275" r:id="rId9"/>
    <p:sldId id="277" r:id="rId10"/>
    <p:sldId id="294" r:id="rId11"/>
    <p:sldId id="295" r:id="rId12"/>
    <p:sldId id="278" r:id="rId13"/>
    <p:sldId id="279" r:id="rId14"/>
    <p:sldId id="280" r:id="rId15"/>
    <p:sldId id="296" r:id="rId16"/>
    <p:sldId id="281" r:id="rId17"/>
    <p:sldId id="297" r:id="rId18"/>
    <p:sldId id="298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9" r:id="rId27"/>
    <p:sldId id="290" r:id="rId28"/>
    <p:sldId id="291" r:id="rId29"/>
    <p:sldId id="293" r:id="rId30"/>
    <p:sldId id="26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0028"/>
    <a:srgbClr val="000000"/>
    <a:srgbClr val="FFFFFF"/>
    <a:srgbClr val="0E4EFF"/>
    <a:srgbClr val="000061"/>
    <a:srgbClr val="FFB006"/>
    <a:srgbClr val="FB0A1A"/>
    <a:srgbClr val="F39220"/>
    <a:srgbClr val="FF0000"/>
    <a:srgbClr val="0000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4" autoAdjust="0"/>
    <p:restoredTop sz="94667" autoAdjust="0"/>
  </p:normalViewPr>
  <p:slideViewPr>
    <p:cSldViewPr snapToGrid="0">
      <p:cViewPr varScale="1">
        <p:scale>
          <a:sx n="70" d="100"/>
          <a:sy n="70" d="100"/>
        </p:scale>
        <p:origin x="53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B4F5B-AD17-49B3-9E04-D9C69DAEFB00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03457-50A4-4FD1-8912-B9BA9125B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34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wmf>
</file>

<file path=ppt/media/image11.png>
</file>

<file path=ppt/media/image12.wmf>
</file>

<file path=ppt/media/image13.wmf>
</file>

<file path=ppt/media/image14.wmf>
</file>

<file path=ppt/media/image15.wmf>
</file>

<file path=ppt/media/image2.jpg>
</file>

<file path=ppt/media/image3.jpg>
</file>

<file path=ppt/media/image4.jpeg>
</file>

<file path=ppt/media/image5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8CB23-AD13-4978-AE3C-DD0A325218FE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22F9C-AE55-4436-AB15-B0A9204A9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65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22F9C-AE55-4436-AB15-B0A9204A92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" t="4341" b="11305"/>
          <a:stretch/>
        </p:blipFill>
        <p:spPr>
          <a:xfrm>
            <a:off x="0" y="-23150"/>
            <a:ext cx="12192000" cy="6886937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0" y="4514127"/>
            <a:ext cx="12192000" cy="2343873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6" name="Freeform 31"/>
          <p:cNvSpPr>
            <a:spLocks/>
          </p:cNvSpPr>
          <p:nvPr userDrawn="1"/>
        </p:nvSpPr>
        <p:spPr bwMode="auto">
          <a:xfrm>
            <a:off x="7162800" y="2468563"/>
            <a:ext cx="19050" cy="31750"/>
          </a:xfrm>
          <a:custGeom>
            <a:avLst/>
            <a:gdLst>
              <a:gd name="T0" fmla="*/ 0 w 12"/>
              <a:gd name="T1" fmla="*/ 0 h 20"/>
              <a:gd name="T2" fmla="*/ 12 w 12"/>
              <a:gd name="T3" fmla="*/ 20 h 20"/>
              <a:gd name="T4" fmla="*/ 0 w 12"/>
              <a:gd name="T5" fmla="*/ 20 h 20"/>
              <a:gd name="T6" fmla="*/ 0 w 12"/>
              <a:gd name="T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20">
                <a:moveTo>
                  <a:pt x="0" y="0"/>
                </a:moveTo>
                <a:lnTo>
                  <a:pt x="12" y="20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980475" y="2082255"/>
            <a:ext cx="2885470" cy="1552767"/>
            <a:chOff x="477838" y="1695451"/>
            <a:chExt cx="2227262" cy="1198563"/>
          </a:xfrm>
        </p:grpSpPr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279525" y="1695451"/>
              <a:ext cx="268287" cy="752475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1655763" y="1884364"/>
              <a:ext cx="230187" cy="563563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1843088" y="2297114"/>
              <a:ext cx="150812" cy="150813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1774825" y="1695451"/>
              <a:ext cx="150812" cy="150813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1190625" y="1997076"/>
              <a:ext cx="485775" cy="150813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477838" y="2600326"/>
              <a:ext cx="96837" cy="293688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654050" y="2600326"/>
              <a:ext cx="96837" cy="293688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3713" y="2714626"/>
              <a:ext cx="211137" cy="65088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760413" y="2600326"/>
              <a:ext cx="244475" cy="292100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1008063" y="2600326"/>
              <a:ext cx="280987" cy="293688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 noEditPoints="1"/>
            </p:cNvSpPr>
            <p:nvPr userDrawn="1"/>
          </p:nvSpPr>
          <p:spPr bwMode="auto">
            <a:xfrm>
              <a:off x="1277938" y="2600326"/>
              <a:ext cx="271462" cy="293688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1563688" y="2600326"/>
              <a:ext cx="387350" cy="293688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 noEditPoints="1"/>
            </p:cNvSpPr>
            <p:nvPr userDrawn="1"/>
          </p:nvSpPr>
          <p:spPr bwMode="auto">
            <a:xfrm>
              <a:off x="1898650" y="2600326"/>
              <a:ext cx="273050" cy="293688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/>
            <p:cNvSpPr>
              <a:spLocks/>
            </p:cNvSpPr>
            <p:nvPr userDrawn="1"/>
          </p:nvSpPr>
          <p:spPr bwMode="auto">
            <a:xfrm>
              <a:off x="2276475" y="2730501"/>
              <a:ext cx="153987" cy="16351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/>
            <p:cNvSpPr>
              <a:spLocks noEditPoints="1"/>
            </p:cNvSpPr>
            <p:nvPr userDrawn="1"/>
          </p:nvSpPr>
          <p:spPr bwMode="auto">
            <a:xfrm>
              <a:off x="2195513" y="2600326"/>
              <a:ext cx="260350" cy="293688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"/>
            <p:cNvSpPr>
              <a:spLocks/>
            </p:cNvSpPr>
            <p:nvPr userDrawn="1"/>
          </p:nvSpPr>
          <p:spPr bwMode="auto">
            <a:xfrm>
              <a:off x="2460625" y="2600326"/>
              <a:ext cx="244475" cy="292100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" name="Title 2"/>
          <p:cNvSpPr>
            <a:spLocks noGrp="1"/>
          </p:cNvSpPr>
          <p:nvPr>
            <p:ph type="title"/>
          </p:nvPr>
        </p:nvSpPr>
        <p:spPr>
          <a:xfrm>
            <a:off x="461079" y="4718050"/>
            <a:ext cx="8208468" cy="1141943"/>
          </a:xfrm>
        </p:spPr>
        <p:txBody>
          <a:bodyPr>
            <a:normAutofit/>
          </a:bodyPr>
          <a:lstStyle>
            <a:lvl1pPr algn="l">
              <a:defRPr sz="4200" b="1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3155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8101283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3" name="Rectangle 52"/>
          <p:cNvSpPr/>
          <p:nvPr/>
        </p:nvSpPr>
        <p:spPr>
          <a:xfrm>
            <a:off x="438773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6" name="Rectangle 55"/>
          <p:cNvSpPr/>
          <p:nvPr/>
        </p:nvSpPr>
        <p:spPr>
          <a:xfrm>
            <a:off x="4270028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2397101" y="1536922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2511761" y="1668705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83044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4436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521398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3372832" y="1667047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3372832" y="2400553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4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395605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5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395605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7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5277621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8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5277621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0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9077013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1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9077013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204184" y="1536922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63" name="Picture Placeholder 8"/>
          <p:cNvSpPr>
            <a:spLocks noGrp="1"/>
          </p:cNvSpPr>
          <p:nvPr>
            <p:ph type="pic" sz="quarter" idx="22" hasCustomPrompt="1"/>
          </p:nvPr>
        </p:nvSpPr>
        <p:spPr>
          <a:xfrm>
            <a:off x="6318843" y="1670943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64" name="Text Placeholder 97"/>
          <p:cNvSpPr>
            <a:spLocks noGrp="1"/>
          </p:cNvSpPr>
          <p:nvPr>
            <p:ph type="body" sz="quarter" idx="23" hasCustomPrompt="1"/>
          </p:nvPr>
        </p:nvSpPr>
        <p:spPr>
          <a:xfrm>
            <a:off x="7179915" y="1669285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5" name="Text Placeholder 97"/>
          <p:cNvSpPr>
            <a:spLocks noGrp="1"/>
          </p:cNvSpPr>
          <p:nvPr>
            <p:ph type="body" sz="quarter" idx="24" hasCustomPrompt="1"/>
          </p:nvPr>
        </p:nvSpPr>
        <p:spPr>
          <a:xfrm>
            <a:off x="7179915" y="2402791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5729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8502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</a:schemeClr>
              </a:buClr>
              <a:buSzTx/>
              <a:buFont typeface="Arial" panose="020B0604020202020204" pitchFamily="34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2pPr>
            <a:lvl3pPr marL="1598720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287768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rgbClr val="4D4D4D"/>
              </a:buClr>
              <a:buFont typeface="Arial" panose="020B0604020202020204" pitchFamily="34" charset="0"/>
              <a:buChar char="•"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57035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609036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0806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6400" y="1595303"/>
            <a:ext cx="5534411" cy="2341227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243371" y="1595303"/>
            <a:ext cx="5534411" cy="2341227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06400" y="4031018"/>
            <a:ext cx="5534411" cy="24973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243371" y="4024429"/>
            <a:ext cx="5534411" cy="24973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539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06400" y="1093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195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2865120" y="0"/>
            <a:ext cx="9326880" cy="66160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3073400" y="1105465"/>
            <a:ext cx="8573935" cy="52349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73400" y="356631"/>
            <a:ext cx="618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52" name="Group 4"/>
          <p:cNvGrpSpPr>
            <a:grpSpLocks noChangeAspect="1"/>
          </p:cNvGrpSpPr>
          <p:nvPr userDrawn="1"/>
        </p:nvGrpSpPr>
        <p:grpSpPr bwMode="auto">
          <a:xfrm>
            <a:off x="10765766" y="152177"/>
            <a:ext cx="1257954" cy="676946"/>
            <a:chOff x="301" y="1068"/>
            <a:chExt cx="1403" cy="755"/>
          </a:xfrm>
        </p:grpSpPr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"/>
            <p:cNvSpPr>
              <a:spLocks/>
            </p:cNvSpPr>
            <p:nvPr userDrawn="1"/>
          </p:nvSpPr>
          <p:spPr bwMode="auto">
            <a:xfrm>
              <a:off x="311" y="1710"/>
              <a:ext cx="101" cy="4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8658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 userDrawn="1"/>
        </p:nvSpPr>
        <p:spPr bwMode="auto">
          <a:xfrm>
            <a:off x="2865120" y="0"/>
            <a:ext cx="6449004" cy="66160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2946400" y="1105466"/>
            <a:ext cx="6186025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946400" y="356631"/>
            <a:ext cx="618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550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406400" y="1598738"/>
            <a:ext cx="8736009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5"/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06400" y="356631"/>
            <a:ext cx="872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2370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406400" y="1217738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5"/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160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martArt Placeholder 4"/>
          <p:cNvSpPr>
            <a:spLocks noGrp="1"/>
          </p:cNvSpPr>
          <p:nvPr>
            <p:ph type="dgm" sz="quarter" idx="13"/>
          </p:nvPr>
        </p:nvSpPr>
        <p:spPr>
          <a:xfrm>
            <a:off x="406400" y="1093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66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martArt Placeholder 4"/>
          <p:cNvSpPr>
            <a:spLocks noGrp="1"/>
          </p:cNvSpPr>
          <p:nvPr>
            <p:ph type="dgm" sz="quarter" idx="13"/>
          </p:nvPr>
        </p:nvSpPr>
        <p:spPr>
          <a:xfrm>
            <a:off x="406400" y="1601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446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576515"/>
            <a:ext cx="11373491" cy="48976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7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2108367"/>
            <a:ext cx="4876800" cy="385828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502400" y="2109425"/>
            <a:ext cx="4876800" cy="3858284"/>
          </a:xfrm>
          <a:prstGeom prst="rect">
            <a:avLst/>
          </a:prstGeom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7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ank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arallelogram 99"/>
          <p:cNvSpPr/>
          <p:nvPr userDrawn="1"/>
        </p:nvSpPr>
        <p:spPr bwMode="auto">
          <a:xfrm>
            <a:off x="620335" y="4365764"/>
            <a:ext cx="4328160" cy="711200"/>
          </a:xfrm>
          <a:prstGeom prst="parallelogram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9" name="Parallelogram 98"/>
          <p:cNvSpPr/>
          <p:nvPr userDrawn="1"/>
        </p:nvSpPr>
        <p:spPr bwMode="auto">
          <a:xfrm>
            <a:off x="1267316" y="2275840"/>
            <a:ext cx="4328160" cy="711200"/>
          </a:xfrm>
          <a:prstGeom prst="parallelogram">
            <a:avLst/>
          </a:prstGeom>
          <a:solidFill>
            <a:srgbClr val="FB09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98" name="Parallelogram 94"/>
          <p:cNvSpPr/>
          <p:nvPr userDrawn="1"/>
        </p:nvSpPr>
        <p:spPr bwMode="auto">
          <a:xfrm>
            <a:off x="149860" y="3253740"/>
            <a:ext cx="4165600" cy="721360"/>
          </a:xfrm>
          <a:custGeom>
            <a:avLst/>
            <a:gdLst>
              <a:gd name="connsiteX0" fmla="*/ 0 w 4328160"/>
              <a:gd name="connsiteY0" fmla="*/ 711200 h 711200"/>
              <a:gd name="connsiteX1" fmla="*/ 177800 w 4328160"/>
              <a:gd name="connsiteY1" fmla="*/ 0 h 711200"/>
              <a:gd name="connsiteX2" fmla="*/ 4328160 w 4328160"/>
              <a:gd name="connsiteY2" fmla="*/ 0 h 711200"/>
              <a:gd name="connsiteX3" fmla="*/ 4150360 w 4328160"/>
              <a:gd name="connsiteY3" fmla="*/ 711200 h 711200"/>
              <a:gd name="connsiteX4" fmla="*/ 0 w 4328160"/>
              <a:gd name="connsiteY4" fmla="*/ 711200 h 711200"/>
              <a:gd name="connsiteX0" fmla="*/ 0 w 4165600"/>
              <a:gd name="connsiteY0" fmla="*/ 721360 h 721360"/>
              <a:gd name="connsiteX1" fmla="*/ 15240 w 4165600"/>
              <a:gd name="connsiteY1" fmla="*/ 0 h 721360"/>
              <a:gd name="connsiteX2" fmla="*/ 4165600 w 4165600"/>
              <a:gd name="connsiteY2" fmla="*/ 0 h 721360"/>
              <a:gd name="connsiteX3" fmla="*/ 3987800 w 4165600"/>
              <a:gd name="connsiteY3" fmla="*/ 711200 h 721360"/>
              <a:gd name="connsiteX4" fmla="*/ 0 w 4165600"/>
              <a:gd name="connsiteY4" fmla="*/ 721360 h 72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600" h="721360">
                <a:moveTo>
                  <a:pt x="0" y="721360"/>
                </a:moveTo>
                <a:lnTo>
                  <a:pt x="15240" y="0"/>
                </a:lnTo>
                <a:lnTo>
                  <a:pt x="4165600" y="0"/>
                </a:lnTo>
                <a:lnTo>
                  <a:pt x="3987800" y="711200"/>
                </a:lnTo>
                <a:lnTo>
                  <a:pt x="0" y="721360"/>
                </a:lnTo>
                <a:close/>
              </a:path>
            </a:pathLst>
          </a:custGeom>
          <a:solidFill>
            <a:srgbClr val="0D4D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10" name="Parallelogram 9"/>
          <p:cNvSpPr/>
          <p:nvPr userDrawn="1"/>
        </p:nvSpPr>
        <p:spPr bwMode="auto">
          <a:xfrm>
            <a:off x="1137920" y="2275840"/>
            <a:ext cx="4328160" cy="711200"/>
          </a:xfrm>
          <a:prstGeom prst="parallelogram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5" name="Parallelogram 94"/>
          <p:cNvSpPr/>
          <p:nvPr userDrawn="1"/>
        </p:nvSpPr>
        <p:spPr bwMode="auto">
          <a:xfrm>
            <a:off x="-10160" y="3253740"/>
            <a:ext cx="4165600" cy="721360"/>
          </a:xfrm>
          <a:custGeom>
            <a:avLst/>
            <a:gdLst>
              <a:gd name="connsiteX0" fmla="*/ 0 w 4328160"/>
              <a:gd name="connsiteY0" fmla="*/ 711200 h 711200"/>
              <a:gd name="connsiteX1" fmla="*/ 177800 w 4328160"/>
              <a:gd name="connsiteY1" fmla="*/ 0 h 711200"/>
              <a:gd name="connsiteX2" fmla="*/ 4328160 w 4328160"/>
              <a:gd name="connsiteY2" fmla="*/ 0 h 711200"/>
              <a:gd name="connsiteX3" fmla="*/ 4150360 w 4328160"/>
              <a:gd name="connsiteY3" fmla="*/ 711200 h 711200"/>
              <a:gd name="connsiteX4" fmla="*/ 0 w 4328160"/>
              <a:gd name="connsiteY4" fmla="*/ 711200 h 711200"/>
              <a:gd name="connsiteX0" fmla="*/ 0 w 4165600"/>
              <a:gd name="connsiteY0" fmla="*/ 721360 h 721360"/>
              <a:gd name="connsiteX1" fmla="*/ 15240 w 4165600"/>
              <a:gd name="connsiteY1" fmla="*/ 0 h 721360"/>
              <a:gd name="connsiteX2" fmla="*/ 4165600 w 4165600"/>
              <a:gd name="connsiteY2" fmla="*/ 0 h 721360"/>
              <a:gd name="connsiteX3" fmla="*/ 3987800 w 4165600"/>
              <a:gd name="connsiteY3" fmla="*/ 711200 h 721360"/>
              <a:gd name="connsiteX4" fmla="*/ 0 w 4165600"/>
              <a:gd name="connsiteY4" fmla="*/ 721360 h 72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600" h="721360">
                <a:moveTo>
                  <a:pt x="0" y="721360"/>
                </a:moveTo>
                <a:lnTo>
                  <a:pt x="15240" y="0"/>
                </a:lnTo>
                <a:lnTo>
                  <a:pt x="4165600" y="0"/>
                </a:lnTo>
                <a:lnTo>
                  <a:pt x="3987800" y="711200"/>
                </a:lnTo>
                <a:lnTo>
                  <a:pt x="0" y="721360"/>
                </a:ln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6" name="Parallelogram 95"/>
          <p:cNvSpPr/>
          <p:nvPr userDrawn="1"/>
        </p:nvSpPr>
        <p:spPr bwMode="auto">
          <a:xfrm>
            <a:off x="772160" y="4365764"/>
            <a:ext cx="4328160" cy="711200"/>
          </a:xfrm>
          <a:prstGeom prst="parallelogram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5262880" y="-10160"/>
            <a:ext cx="6929120" cy="6868160"/>
          </a:xfrm>
          <a:custGeom>
            <a:avLst/>
            <a:gdLst>
              <a:gd name="connsiteX0" fmla="*/ 0 w 6583680"/>
              <a:gd name="connsiteY0" fmla="*/ 0 h 6858000"/>
              <a:gd name="connsiteX1" fmla="*/ 6583680 w 6583680"/>
              <a:gd name="connsiteY1" fmla="*/ 0 h 6858000"/>
              <a:gd name="connsiteX2" fmla="*/ 6583680 w 6583680"/>
              <a:gd name="connsiteY2" fmla="*/ 6858000 h 6858000"/>
              <a:gd name="connsiteX3" fmla="*/ 0 w 6583680"/>
              <a:gd name="connsiteY3" fmla="*/ 6858000 h 6858000"/>
              <a:gd name="connsiteX4" fmla="*/ 0 w 6583680"/>
              <a:gd name="connsiteY4" fmla="*/ 0 h 6858000"/>
              <a:gd name="connsiteX0" fmla="*/ 1381760 w 7965440"/>
              <a:gd name="connsiteY0" fmla="*/ 0 h 6858000"/>
              <a:gd name="connsiteX1" fmla="*/ 7965440 w 7965440"/>
              <a:gd name="connsiteY1" fmla="*/ 0 h 6858000"/>
              <a:gd name="connsiteX2" fmla="*/ 7965440 w 7965440"/>
              <a:gd name="connsiteY2" fmla="*/ 6858000 h 6858000"/>
              <a:gd name="connsiteX3" fmla="*/ 0 w 7965440"/>
              <a:gd name="connsiteY3" fmla="*/ 6858000 h 6858000"/>
              <a:gd name="connsiteX4" fmla="*/ 1381760 w 7965440"/>
              <a:gd name="connsiteY4" fmla="*/ 0 h 6858000"/>
              <a:gd name="connsiteX0" fmla="*/ 1638709 w 7965440"/>
              <a:gd name="connsiteY0" fmla="*/ 0 h 6868160"/>
              <a:gd name="connsiteX1" fmla="*/ 7965440 w 7965440"/>
              <a:gd name="connsiteY1" fmla="*/ 10160 h 6868160"/>
              <a:gd name="connsiteX2" fmla="*/ 7965440 w 7965440"/>
              <a:gd name="connsiteY2" fmla="*/ 6868160 h 6868160"/>
              <a:gd name="connsiteX3" fmla="*/ 0 w 7965440"/>
              <a:gd name="connsiteY3" fmla="*/ 6868160 h 6868160"/>
              <a:gd name="connsiteX4" fmla="*/ 1638709 w 7965440"/>
              <a:gd name="connsiteY4" fmla="*/ 0 h 686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65440" h="6868160">
                <a:moveTo>
                  <a:pt x="1638709" y="0"/>
                </a:moveTo>
                <a:lnTo>
                  <a:pt x="7965440" y="10160"/>
                </a:lnTo>
                <a:lnTo>
                  <a:pt x="7965440" y="6868160"/>
                </a:lnTo>
                <a:lnTo>
                  <a:pt x="0" y="6868160"/>
                </a:lnTo>
                <a:lnTo>
                  <a:pt x="1638709" y="0"/>
                </a:lnTo>
                <a:close/>
              </a:path>
            </a:pathLst>
          </a:custGeom>
          <a:solidFill>
            <a:srgbClr val="0D4D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53" name="Rectangle 52"/>
          <p:cNvSpPr/>
          <p:nvPr/>
        </p:nvSpPr>
        <p:spPr>
          <a:xfrm>
            <a:off x="1903566" y="2428640"/>
            <a:ext cx="2810673" cy="584776"/>
          </a:xfrm>
          <a:prstGeom prst="rect">
            <a:avLst/>
          </a:prstGeom>
          <a:noFill/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z="2000" i="1" dirty="0" smtClean="0">
                <a:solidFill>
                  <a:schemeClr val="bg1"/>
                </a:solidFill>
              </a:rPr>
              <a:t>Innovative Services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56" name="Rectangle 55"/>
          <p:cNvSpPr/>
          <p:nvPr userDrawn="1"/>
        </p:nvSpPr>
        <p:spPr>
          <a:xfrm>
            <a:off x="907886" y="3414365"/>
            <a:ext cx="30748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Passionate Employees</a:t>
            </a:r>
            <a:endParaRPr lang="en-US" sz="2000" i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 userDrawn="1"/>
        </p:nvSpPr>
        <p:spPr>
          <a:xfrm>
            <a:off x="1903566" y="4525199"/>
            <a:ext cx="2983393" cy="646331"/>
          </a:xfrm>
          <a:prstGeom prst="rect">
            <a:avLst/>
          </a:prstGeom>
          <a:noFill/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algn="l"/>
            <a:r>
              <a:rPr lang="en-US" sz="2000" i="1" dirty="0" smtClean="0">
                <a:solidFill>
                  <a:schemeClr val="bg1"/>
                </a:solidFill>
              </a:rPr>
              <a:t>Delighted Customers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 userDrawn="1"/>
        </p:nvSpPr>
        <p:spPr>
          <a:xfrm>
            <a:off x="6817134" y="2875002"/>
            <a:ext cx="39423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0" dirty="0" smtClean="0">
                <a:solidFill>
                  <a:schemeClr val="bg1"/>
                </a:solidFill>
                <a:latin typeface="Brush Script Std" panose="03060802040607070404" pitchFamily="66" charset="0"/>
              </a:rPr>
              <a:t>Thank you</a:t>
            </a:r>
            <a:endParaRPr lang="en-US" sz="6600" b="0" dirty="0">
              <a:solidFill>
                <a:schemeClr val="bg1"/>
              </a:solidFill>
              <a:latin typeface="Brush Script Std" panose="03060802040607070404" pitchFamily="66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 bwMode="auto">
          <a:xfrm>
            <a:off x="6471920" y="4053840"/>
            <a:ext cx="522224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 userDrawn="1"/>
        </p:nvSpPr>
        <p:spPr>
          <a:xfrm>
            <a:off x="6908574" y="4134842"/>
            <a:ext cx="394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www.hexaware.com</a:t>
            </a:r>
            <a:endParaRPr lang="en-US" sz="2400" b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2663172" y="753363"/>
            <a:ext cx="2333583" cy="1255777"/>
            <a:chOff x="301" y="1068"/>
            <a:chExt cx="1403" cy="755"/>
          </a:xfrm>
        </p:grpSpPr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11" y="1710"/>
              <a:ext cx="101" cy="4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43747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1159" y="1580016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59408" y="1588161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619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nch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718457"/>
            <a:ext cx="12192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292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</a:schemeClr>
              </a:gs>
              <a:gs pos="50000">
                <a:schemeClr val="accent4">
                  <a:lumMod val="55000"/>
                </a:schemeClr>
              </a:gs>
              <a:gs pos="100000">
                <a:schemeClr val="accent4">
                  <a:lumMod val="60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213" name="Title 2"/>
          <p:cNvSpPr>
            <a:spLocks noGrp="1"/>
          </p:cNvSpPr>
          <p:nvPr>
            <p:ph type="title"/>
          </p:nvPr>
        </p:nvSpPr>
        <p:spPr>
          <a:xfrm>
            <a:off x="897147" y="2623566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7383464" y="2370138"/>
            <a:ext cx="4803775" cy="4487863"/>
            <a:chOff x="4651" y="1493"/>
            <a:chExt cx="3026" cy="2827"/>
          </a:xfrm>
          <a:solidFill>
            <a:schemeClr val="bg1"/>
          </a:solidFill>
        </p:grpSpPr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4991" y="1493"/>
              <a:ext cx="1007" cy="2827"/>
            </a:xfrm>
            <a:custGeom>
              <a:avLst/>
              <a:gdLst>
                <a:gd name="T0" fmla="*/ 1463 w 2016"/>
                <a:gd name="T1" fmla="*/ 0 h 5655"/>
                <a:gd name="T2" fmla="*/ 1463 w 2016"/>
                <a:gd name="T3" fmla="*/ 0 h 5655"/>
                <a:gd name="T4" fmla="*/ 1542 w 2016"/>
                <a:gd name="T5" fmla="*/ 6 h 5655"/>
                <a:gd name="T6" fmla="*/ 1618 w 2016"/>
                <a:gd name="T7" fmla="*/ 22 h 5655"/>
                <a:gd name="T8" fmla="*/ 1687 w 2016"/>
                <a:gd name="T9" fmla="*/ 48 h 5655"/>
                <a:gd name="T10" fmla="*/ 1753 w 2016"/>
                <a:gd name="T11" fmla="*/ 83 h 5655"/>
                <a:gd name="T12" fmla="*/ 1814 w 2016"/>
                <a:gd name="T13" fmla="*/ 127 h 5655"/>
                <a:gd name="T14" fmla="*/ 1867 w 2016"/>
                <a:gd name="T15" fmla="*/ 176 h 5655"/>
                <a:gd name="T16" fmla="*/ 1913 w 2016"/>
                <a:gd name="T17" fmla="*/ 233 h 5655"/>
                <a:gd name="T18" fmla="*/ 1952 w 2016"/>
                <a:gd name="T19" fmla="*/ 296 h 5655"/>
                <a:gd name="T20" fmla="*/ 1983 w 2016"/>
                <a:gd name="T21" fmla="*/ 362 h 5655"/>
                <a:gd name="T22" fmla="*/ 2003 w 2016"/>
                <a:gd name="T23" fmla="*/ 433 h 5655"/>
                <a:gd name="T24" fmla="*/ 2016 w 2016"/>
                <a:gd name="T25" fmla="*/ 509 h 5655"/>
                <a:gd name="T26" fmla="*/ 2016 w 2016"/>
                <a:gd name="T27" fmla="*/ 586 h 5655"/>
                <a:gd name="T28" fmla="*/ 2007 w 2016"/>
                <a:gd name="T29" fmla="*/ 665 h 5655"/>
                <a:gd name="T30" fmla="*/ 1098 w 2016"/>
                <a:gd name="T31" fmla="*/ 5209 h 5655"/>
                <a:gd name="T32" fmla="*/ 1080 w 2016"/>
                <a:gd name="T33" fmla="*/ 5279 h 5655"/>
                <a:gd name="T34" fmla="*/ 1052 w 2016"/>
                <a:gd name="T35" fmla="*/ 5343 h 5655"/>
                <a:gd name="T36" fmla="*/ 1019 w 2016"/>
                <a:gd name="T37" fmla="*/ 5402 h 5655"/>
                <a:gd name="T38" fmla="*/ 979 w 2016"/>
                <a:gd name="T39" fmla="*/ 5457 h 5655"/>
                <a:gd name="T40" fmla="*/ 931 w 2016"/>
                <a:gd name="T41" fmla="*/ 5506 h 5655"/>
                <a:gd name="T42" fmla="*/ 878 w 2016"/>
                <a:gd name="T43" fmla="*/ 5550 h 5655"/>
                <a:gd name="T44" fmla="*/ 821 w 2016"/>
                <a:gd name="T45" fmla="*/ 5585 h 5655"/>
                <a:gd name="T46" fmla="*/ 758 w 2016"/>
                <a:gd name="T47" fmla="*/ 5615 h 5655"/>
                <a:gd name="T48" fmla="*/ 694 w 2016"/>
                <a:gd name="T49" fmla="*/ 5637 h 5655"/>
                <a:gd name="T50" fmla="*/ 624 w 2016"/>
                <a:gd name="T51" fmla="*/ 5649 h 5655"/>
                <a:gd name="T52" fmla="*/ 555 w 2016"/>
                <a:gd name="T53" fmla="*/ 5655 h 5655"/>
                <a:gd name="T54" fmla="*/ 476 w 2016"/>
                <a:gd name="T55" fmla="*/ 5649 h 5655"/>
                <a:gd name="T56" fmla="*/ 400 w 2016"/>
                <a:gd name="T57" fmla="*/ 5633 h 5655"/>
                <a:gd name="T58" fmla="*/ 329 w 2016"/>
                <a:gd name="T59" fmla="*/ 5607 h 5655"/>
                <a:gd name="T60" fmla="*/ 263 w 2016"/>
                <a:gd name="T61" fmla="*/ 5572 h 5655"/>
                <a:gd name="T62" fmla="*/ 202 w 2016"/>
                <a:gd name="T63" fmla="*/ 5530 h 5655"/>
                <a:gd name="T64" fmla="*/ 149 w 2016"/>
                <a:gd name="T65" fmla="*/ 5479 h 5655"/>
                <a:gd name="T66" fmla="*/ 103 w 2016"/>
                <a:gd name="T67" fmla="*/ 5422 h 5655"/>
                <a:gd name="T68" fmla="*/ 64 w 2016"/>
                <a:gd name="T69" fmla="*/ 5359 h 5655"/>
                <a:gd name="T70" fmla="*/ 33 w 2016"/>
                <a:gd name="T71" fmla="*/ 5293 h 5655"/>
                <a:gd name="T72" fmla="*/ 13 w 2016"/>
                <a:gd name="T73" fmla="*/ 5222 h 5655"/>
                <a:gd name="T74" fmla="*/ 2 w 2016"/>
                <a:gd name="T75" fmla="*/ 5146 h 5655"/>
                <a:gd name="T76" fmla="*/ 0 w 2016"/>
                <a:gd name="T77" fmla="*/ 5069 h 5655"/>
                <a:gd name="T78" fmla="*/ 9 w 2016"/>
                <a:gd name="T79" fmla="*/ 4992 h 5655"/>
                <a:gd name="T80" fmla="*/ 920 w 2016"/>
                <a:gd name="T81" fmla="*/ 446 h 5655"/>
                <a:gd name="T82" fmla="*/ 938 w 2016"/>
                <a:gd name="T83" fmla="*/ 378 h 5655"/>
                <a:gd name="T84" fmla="*/ 964 w 2016"/>
                <a:gd name="T85" fmla="*/ 312 h 5655"/>
                <a:gd name="T86" fmla="*/ 997 w 2016"/>
                <a:gd name="T87" fmla="*/ 254 h 5655"/>
                <a:gd name="T88" fmla="*/ 1039 w 2016"/>
                <a:gd name="T89" fmla="*/ 198 h 5655"/>
                <a:gd name="T90" fmla="*/ 1085 w 2016"/>
                <a:gd name="T91" fmla="*/ 149 h 5655"/>
                <a:gd name="T92" fmla="*/ 1138 w 2016"/>
                <a:gd name="T93" fmla="*/ 107 h 5655"/>
                <a:gd name="T94" fmla="*/ 1195 w 2016"/>
                <a:gd name="T95" fmla="*/ 70 h 5655"/>
                <a:gd name="T96" fmla="*/ 1258 w 2016"/>
                <a:gd name="T97" fmla="*/ 41 h 5655"/>
                <a:gd name="T98" fmla="*/ 1324 w 2016"/>
                <a:gd name="T99" fmla="*/ 19 h 5655"/>
                <a:gd name="T100" fmla="*/ 1392 w 2016"/>
                <a:gd name="T101" fmla="*/ 6 h 5655"/>
                <a:gd name="T102" fmla="*/ 1463 w 2016"/>
                <a:gd name="T103" fmla="*/ 0 h 5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6" h="5655">
                  <a:moveTo>
                    <a:pt x="1463" y="0"/>
                  </a:moveTo>
                  <a:lnTo>
                    <a:pt x="1463" y="0"/>
                  </a:lnTo>
                  <a:lnTo>
                    <a:pt x="1542" y="6"/>
                  </a:lnTo>
                  <a:lnTo>
                    <a:pt x="1618" y="22"/>
                  </a:lnTo>
                  <a:lnTo>
                    <a:pt x="1687" y="48"/>
                  </a:lnTo>
                  <a:lnTo>
                    <a:pt x="1753" y="83"/>
                  </a:lnTo>
                  <a:lnTo>
                    <a:pt x="1814" y="127"/>
                  </a:lnTo>
                  <a:lnTo>
                    <a:pt x="1867" y="176"/>
                  </a:lnTo>
                  <a:lnTo>
                    <a:pt x="1913" y="233"/>
                  </a:lnTo>
                  <a:lnTo>
                    <a:pt x="1952" y="296"/>
                  </a:lnTo>
                  <a:lnTo>
                    <a:pt x="1983" y="362"/>
                  </a:lnTo>
                  <a:lnTo>
                    <a:pt x="2003" y="433"/>
                  </a:lnTo>
                  <a:lnTo>
                    <a:pt x="2016" y="509"/>
                  </a:lnTo>
                  <a:lnTo>
                    <a:pt x="2016" y="586"/>
                  </a:lnTo>
                  <a:lnTo>
                    <a:pt x="2007" y="665"/>
                  </a:lnTo>
                  <a:lnTo>
                    <a:pt x="1098" y="5209"/>
                  </a:lnTo>
                  <a:lnTo>
                    <a:pt x="1080" y="5279"/>
                  </a:lnTo>
                  <a:lnTo>
                    <a:pt x="1052" y="5343"/>
                  </a:lnTo>
                  <a:lnTo>
                    <a:pt x="1019" y="5402"/>
                  </a:lnTo>
                  <a:lnTo>
                    <a:pt x="979" y="5457"/>
                  </a:lnTo>
                  <a:lnTo>
                    <a:pt x="931" y="5506"/>
                  </a:lnTo>
                  <a:lnTo>
                    <a:pt x="878" y="5550"/>
                  </a:lnTo>
                  <a:lnTo>
                    <a:pt x="821" y="5585"/>
                  </a:lnTo>
                  <a:lnTo>
                    <a:pt x="758" y="5615"/>
                  </a:lnTo>
                  <a:lnTo>
                    <a:pt x="694" y="5637"/>
                  </a:lnTo>
                  <a:lnTo>
                    <a:pt x="624" y="5649"/>
                  </a:lnTo>
                  <a:lnTo>
                    <a:pt x="555" y="5655"/>
                  </a:lnTo>
                  <a:lnTo>
                    <a:pt x="476" y="5649"/>
                  </a:lnTo>
                  <a:lnTo>
                    <a:pt x="400" y="5633"/>
                  </a:lnTo>
                  <a:lnTo>
                    <a:pt x="329" y="5607"/>
                  </a:lnTo>
                  <a:lnTo>
                    <a:pt x="263" y="5572"/>
                  </a:lnTo>
                  <a:lnTo>
                    <a:pt x="202" y="5530"/>
                  </a:lnTo>
                  <a:lnTo>
                    <a:pt x="149" y="5479"/>
                  </a:lnTo>
                  <a:lnTo>
                    <a:pt x="103" y="5422"/>
                  </a:lnTo>
                  <a:lnTo>
                    <a:pt x="64" y="5359"/>
                  </a:lnTo>
                  <a:lnTo>
                    <a:pt x="33" y="5293"/>
                  </a:lnTo>
                  <a:lnTo>
                    <a:pt x="13" y="5222"/>
                  </a:lnTo>
                  <a:lnTo>
                    <a:pt x="2" y="5146"/>
                  </a:lnTo>
                  <a:lnTo>
                    <a:pt x="0" y="5069"/>
                  </a:lnTo>
                  <a:lnTo>
                    <a:pt x="9" y="4992"/>
                  </a:lnTo>
                  <a:lnTo>
                    <a:pt x="920" y="446"/>
                  </a:lnTo>
                  <a:lnTo>
                    <a:pt x="938" y="378"/>
                  </a:lnTo>
                  <a:lnTo>
                    <a:pt x="964" y="312"/>
                  </a:lnTo>
                  <a:lnTo>
                    <a:pt x="997" y="254"/>
                  </a:lnTo>
                  <a:lnTo>
                    <a:pt x="1039" y="198"/>
                  </a:lnTo>
                  <a:lnTo>
                    <a:pt x="1085" y="149"/>
                  </a:lnTo>
                  <a:lnTo>
                    <a:pt x="1138" y="107"/>
                  </a:lnTo>
                  <a:lnTo>
                    <a:pt x="1195" y="70"/>
                  </a:lnTo>
                  <a:lnTo>
                    <a:pt x="1258" y="41"/>
                  </a:lnTo>
                  <a:lnTo>
                    <a:pt x="1324" y="19"/>
                  </a:lnTo>
                  <a:lnTo>
                    <a:pt x="1392" y="6"/>
                  </a:lnTo>
                  <a:lnTo>
                    <a:pt x="14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6404" y="2199"/>
              <a:ext cx="867" cy="2121"/>
            </a:xfrm>
            <a:custGeom>
              <a:avLst/>
              <a:gdLst>
                <a:gd name="T0" fmla="*/ 1179 w 1733"/>
                <a:gd name="T1" fmla="*/ 0 h 4241"/>
                <a:gd name="T2" fmla="*/ 1258 w 1733"/>
                <a:gd name="T3" fmla="*/ 5 h 4241"/>
                <a:gd name="T4" fmla="*/ 1333 w 1733"/>
                <a:gd name="T5" fmla="*/ 22 h 4241"/>
                <a:gd name="T6" fmla="*/ 1405 w 1733"/>
                <a:gd name="T7" fmla="*/ 48 h 4241"/>
                <a:gd name="T8" fmla="*/ 1471 w 1733"/>
                <a:gd name="T9" fmla="*/ 83 h 4241"/>
                <a:gd name="T10" fmla="*/ 1531 w 1733"/>
                <a:gd name="T11" fmla="*/ 125 h 4241"/>
                <a:gd name="T12" fmla="*/ 1585 w 1733"/>
                <a:gd name="T13" fmla="*/ 176 h 4241"/>
                <a:gd name="T14" fmla="*/ 1630 w 1733"/>
                <a:gd name="T15" fmla="*/ 233 h 4241"/>
                <a:gd name="T16" fmla="*/ 1669 w 1733"/>
                <a:gd name="T17" fmla="*/ 295 h 4241"/>
                <a:gd name="T18" fmla="*/ 1700 w 1733"/>
                <a:gd name="T19" fmla="*/ 362 h 4241"/>
                <a:gd name="T20" fmla="*/ 1720 w 1733"/>
                <a:gd name="T21" fmla="*/ 433 h 4241"/>
                <a:gd name="T22" fmla="*/ 1731 w 1733"/>
                <a:gd name="T23" fmla="*/ 508 h 4241"/>
                <a:gd name="T24" fmla="*/ 1733 w 1733"/>
                <a:gd name="T25" fmla="*/ 586 h 4241"/>
                <a:gd name="T26" fmla="*/ 1722 w 1733"/>
                <a:gd name="T27" fmla="*/ 663 h 4241"/>
                <a:gd name="T28" fmla="*/ 1096 w 1733"/>
                <a:gd name="T29" fmla="*/ 3795 h 4241"/>
                <a:gd name="T30" fmla="*/ 1078 w 1733"/>
                <a:gd name="T31" fmla="*/ 3865 h 4241"/>
                <a:gd name="T32" fmla="*/ 1052 w 1733"/>
                <a:gd name="T33" fmla="*/ 3929 h 4241"/>
                <a:gd name="T34" fmla="*/ 1017 w 1733"/>
                <a:gd name="T35" fmla="*/ 3988 h 4241"/>
                <a:gd name="T36" fmla="*/ 977 w 1733"/>
                <a:gd name="T37" fmla="*/ 4043 h 4241"/>
                <a:gd name="T38" fmla="*/ 931 w 1733"/>
                <a:gd name="T39" fmla="*/ 4092 h 4241"/>
                <a:gd name="T40" fmla="*/ 878 w 1733"/>
                <a:gd name="T41" fmla="*/ 4136 h 4241"/>
                <a:gd name="T42" fmla="*/ 821 w 1733"/>
                <a:gd name="T43" fmla="*/ 4171 h 4241"/>
                <a:gd name="T44" fmla="*/ 758 w 1733"/>
                <a:gd name="T45" fmla="*/ 4201 h 4241"/>
                <a:gd name="T46" fmla="*/ 692 w 1733"/>
                <a:gd name="T47" fmla="*/ 4223 h 4241"/>
                <a:gd name="T48" fmla="*/ 624 w 1733"/>
                <a:gd name="T49" fmla="*/ 4235 h 4241"/>
                <a:gd name="T50" fmla="*/ 553 w 1733"/>
                <a:gd name="T51" fmla="*/ 4241 h 4241"/>
                <a:gd name="T52" fmla="*/ 474 w 1733"/>
                <a:gd name="T53" fmla="*/ 4235 h 4241"/>
                <a:gd name="T54" fmla="*/ 399 w 1733"/>
                <a:gd name="T55" fmla="*/ 4219 h 4241"/>
                <a:gd name="T56" fmla="*/ 329 w 1733"/>
                <a:gd name="T57" fmla="*/ 4193 h 4241"/>
                <a:gd name="T58" fmla="*/ 263 w 1733"/>
                <a:gd name="T59" fmla="*/ 4158 h 4241"/>
                <a:gd name="T60" fmla="*/ 202 w 1733"/>
                <a:gd name="T61" fmla="*/ 4116 h 4241"/>
                <a:gd name="T62" fmla="*/ 149 w 1733"/>
                <a:gd name="T63" fmla="*/ 4065 h 4241"/>
                <a:gd name="T64" fmla="*/ 103 w 1733"/>
                <a:gd name="T65" fmla="*/ 4008 h 4241"/>
                <a:gd name="T66" fmla="*/ 65 w 1733"/>
                <a:gd name="T67" fmla="*/ 3945 h 4241"/>
                <a:gd name="T68" fmla="*/ 33 w 1733"/>
                <a:gd name="T69" fmla="*/ 3879 h 4241"/>
                <a:gd name="T70" fmla="*/ 11 w 1733"/>
                <a:gd name="T71" fmla="*/ 3808 h 4241"/>
                <a:gd name="T72" fmla="*/ 0 w 1733"/>
                <a:gd name="T73" fmla="*/ 3732 h 4241"/>
                <a:gd name="T74" fmla="*/ 0 w 1733"/>
                <a:gd name="T75" fmla="*/ 3655 h 4241"/>
                <a:gd name="T76" fmla="*/ 9 w 1733"/>
                <a:gd name="T77" fmla="*/ 3578 h 4241"/>
                <a:gd name="T78" fmla="*/ 635 w 1733"/>
                <a:gd name="T79" fmla="*/ 446 h 4241"/>
                <a:gd name="T80" fmla="*/ 654 w 1733"/>
                <a:gd name="T81" fmla="*/ 378 h 4241"/>
                <a:gd name="T82" fmla="*/ 681 w 1733"/>
                <a:gd name="T83" fmla="*/ 312 h 4241"/>
                <a:gd name="T84" fmla="*/ 714 w 1733"/>
                <a:gd name="T85" fmla="*/ 253 h 4241"/>
                <a:gd name="T86" fmla="*/ 755 w 1733"/>
                <a:gd name="T87" fmla="*/ 198 h 4241"/>
                <a:gd name="T88" fmla="*/ 803 w 1733"/>
                <a:gd name="T89" fmla="*/ 149 h 4241"/>
                <a:gd name="T90" fmla="*/ 856 w 1733"/>
                <a:gd name="T91" fmla="*/ 105 h 4241"/>
                <a:gd name="T92" fmla="*/ 913 w 1733"/>
                <a:gd name="T93" fmla="*/ 70 h 4241"/>
                <a:gd name="T94" fmla="*/ 975 w 1733"/>
                <a:gd name="T95" fmla="*/ 40 h 4241"/>
                <a:gd name="T96" fmla="*/ 1039 w 1733"/>
                <a:gd name="T97" fmla="*/ 18 h 4241"/>
                <a:gd name="T98" fmla="*/ 1109 w 1733"/>
                <a:gd name="T99" fmla="*/ 5 h 4241"/>
                <a:gd name="T100" fmla="*/ 1179 w 1733"/>
                <a:gd name="T101" fmla="*/ 0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33" h="4241">
                  <a:moveTo>
                    <a:pt x="1179" y="0"/>
                  </a:moveTo>
                  <a:lnTo>
                    <a:pt x="1258" y="5"/>
                  </a:lnTo>
                  <a:lnTo>
                    <a:pt x="1333" y="22"/>
                  </a:lnTo>
                  <a:lnTo>
                    <a:pt x="1405" y="48"/>
                  </a:lnTo>
                  <a:lnTo>
                    <a:pt x="1471" y="83"/>
                  </a:lnTo>
                  <a:lnTo>
                    <a:pt x="1531" y="125"/>
                  </a:lnTo>
                  <a:lnTo>
                    <a:pt x="1585" y="176"/>
                  </a:lnTo>
                  <a:lnTo>
                    <a:pt x="1630" y="233"/>
                  </a:lnTo>
                  <a:lnTo>
                    <a:pt x="1669" y="295"/>
                  </a:lnTo>
                  <a:lnTo>
                    <a:pt x="1700" y="362"/>
                  </a:lnTo>
                  <a:lnTo>
                    <a:pt x="1720" y="433"/>
                  </a:lnTo>
                  <a:lnTo>
                    <a:pt x="1731" y="508"/>
                  </a:lnTo>
                  <a:lnTo>
                    <a:pt x="1733" y="586"/>
                  </a:lnTo>
                  <a:lnTo>
                    <a:pt x="1722" y="663"/>
                  </a:lnTo>
                  <a:lnTo>
                    <a:pt x="1096" y="3795"/>
                  </a:lnTo>
                  <a:lnTo>
                    <a:pt x="1078" y="3865"/>
                  </a:lnTo>
                  <a:lnTo>
                    <a:pt x="1052" y="3929"/>
                  </a:lnTo>
                  <a:lnTo>
                    <a:pt x="1017" y="3988"/>
                  </a:lnTo>
                  <a:lnTo>
                    <a:pt x="977" y="4043"/>
                  </a:lnTo>
                  <a:lnTo>
                    <a:pt x="931" y="4092"/>
                  </a:lnTo>
                  <a:lnTo>
                    <a:pt x="878" y="4136"/>
                  </a:lnTo>
                  <a:lnTo>
                    <a:pt x="821" y="4171"/>
                  </a:lnTo>
                  <a:lnTo>
                    <a:pt x="758" y="4201"/>
                  </a:lnTo>
                  <a:lnTo>
                    <a:pt x="692" y="4223"/>
                  </a:lnTo>
                  <a:lnTo>
                    <a:pt x="624" y="4235"/>
                  </a:lnTo>
                  <a:lnTo>
                    <a:pt x="553" y="4241"/>
                  </a:lnTo>
                  <a:lnTo>
                    <a:pt x="474" y="4235"/>
                  </a:lnTo>
                  <a:lnTo>
                    <a:pt x="399" y="4219"/>
                  </a:lnTo>
                  <a:lnTo>
                    <a:pt x="329" y="4193"/>
                  </a:lnTo>
                  <a:lnTo>
                    <a:pt x="263" y="4158"/>
                  </a:lnTo>
                  <a:lnTo>
                    <a:pt x="202" y="4116"/>
                  </a:lnTo>
                  <a:lnTo>
                    <a:pt x="149" y="4065"/>
                  </a:lnTo>
                  <a:lnTo>
                    <a:pt x="103" y="4008"/>
                  </a:lnTo>
                  <a:lnTo>
                    <a:pt x="65" y="3945"/>
                  </a:lnTo>
                  <a:lnTo>
                    <a:pt x="33" y="3879"/>
                  </a:lnTo>
                  <a:lnTo>
                    <a:pt x="11" y="3808"/>
                  </a:lnTo>
                  <a:lnTo>
                    <a:pt x="0" y="3732"/>
                  </a:lnTo>
                  <a:lnTo>
                    <a:pt x="0" y="3655"/>
                  </a:lnTo>
                  <a:lnTo>
                    <a:pt x="9" y="3578"/>
                  </a:lnTo>
                  <a:lnTo>
                    <a:pt x="635" y="446"/>
                  </a:lnTo>
                  <a:lnTo>
                    <a:pt x="654" y="378"/>
                  </a:lnTo>
                  <a:lnTo>
                    <a:pt x="681" y="312"/>
                  </a:lnTo>
                  <a:lnTo>
                    <a:pt x="714" y="253"/>
                  </a:lnTo>
                  <a:lnTo>
                    <a:pt x="755" y="198"/>
                  </a:lnTo>
                  <a:lnTo>
                    <a:pt x="803" y="149"/>
                  </a:lnTo>
                  <a:lnTo>
                    <a:pt x="856" y="105"/>
                  </a:lnTo>
                  <a:lnTo>
                    <a:pt x="913" y="70"/>
                  </a:lnTo>
                  <a:lnTo>
                    <a:pt x="975" y="40"/>
                  </a:lnTo>
                  <a:lnTo>
                    <a:pt x="1039" y="18"/>
                  </a:lnTo>
                  <a:lnTo>
                    <a:pt x="1109" y="5"/>
                  </a:lnTo>
                  <a:lnTo>
                    <a:pt x="11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7112" y="3755"/>
              <a:ext cx="565" cy="565"/>
            </a:xfrm>
            <a:custGeom>
              <a:avLst/>
              <a:gdLst>
                <a:gd name="T0" fmla="*/ 565 w 1130"/>
                <a:gd name="T1" fmla="*/ 0 h 1131"/>
                <a:gd name="T2" fmla="*/ 642 w 1130"/>
                <a:gd name="T3" fmla="*/ 6 h 1131"/>
                <a:gd name="T4" fmla="*/ 716 w 1130"/>
                <a:gd name="T5" fmla="*/ 20 h 1131"/>
                <a:gd name="T6" fmla="*/ 785 w 1130"/>
                <a:gd name="T7" fmla="*/ 44 h 1131"/>
                <a:gd name="T8" fmla="*/ 850 w 1130"/>
                <a:gd name="T9" fmla="*/ 77 h 1131"/>
                <a:gd name="T10" fmla="*/ 910 w 1130"/>
                <a:gd name="T11" fmla="*/ 118 h 1131"/>
                <a:gd name="T12" fmla="*/ 965 w 1130"/>
                <a:gd name="T13" fmla="*/ 165 h 1131"/>
                <a:gd name="T14" fmla="*/ 1013 w 1130"/>
                <a:gd name="T15" fmla="*/ 220 h 1131"/>
                <a:gd name="T16" fmla="*/ 1053 w 1130"/>
                <a:gd name="T17" fmla="*/ 279 h 1131"/>
                <a:gd name="T18" fmla="*/ 1086 w 1130"/>
                <a:gd name="T19" fmla="*/ 345 h 1131"/>
                <a:gd name="T20" fmla="*/ 1110 w 1130"/>
                <a:gd name="T21" fmla="*/ 415 h 1131"/>
                <a:gd name="T22" fmla="*/ 1125 w 1130"/>
                <a:gd name="T23" fmla="*/ 488 h 1131"/>
                <a:gd name="T24" fmla="*/ 1130 w 1130"/>
                <a:gd name="T25" fmla="*/ 566 h 1131"/>
                <a:gd name="T26" fmla="*/ 1125 w 1130"/>
                <a:gd name="T27" fmla="*/ 643 h 1131"/>
                <a:gd name="T28" fmla="*/ 1110 w 1130"/>
                <a:gd name="T29" fmla="*/ 716 h 1131"/>
                <a:gd name="T30" fmla="*/ 1086 w 1130"/>
                <a:gd name="T31" fmla="*/ 786 h 1131"/>
                <a:gd name="T32" fmla="*/ 1053 w 1130"/>
                <a:gd name="T33" fmla="*/ 850 h 1131"/>
                <a:gd name="T34" fmla="*/ 1013 w 1130"/>
                <a:gd name="T35" fmla="*/ 911 h 1131"/>
                <a:gd name="T36" fmla="*/ 965 w 1130"/>
                <a:gd name="T37" fmla="*/ 966 h 1131"/>
                <a:gd name="T38" fmla="*/ 910 w 1130"/>
                <a:gd name="T39" fmla="*/ 1013 h 1131"/>
                <a:gd name="T40" fmla="*/ 850 w 1130"/>
                <a:gd name="T41" fmla="*/ 1054 h 1131"/>
                <a:gd name="T42" fmla="*/ 785 w 1130"/>
                <a:gd name="T43" fmla="*/ 1087 h 1131"/>
                <a:gd name="T44" fmla="*/ 716 w 1130"/>
                <a:gd name="T45" fmla="*/ 1111 h 1131"/>
                <a:gd name="T46" fmla="*/ 642 w 1130"/>
                <a:gd name="T47" fmla="*/ 1125 h 1131"/>
                <a:gd name="T48" fmla="*/ 565 w 1130"/>
                <a:gd name="T49" fmla="*/ 1131 h 1131"/>
                <a:gd name="T50" fmla="*/ 488 w 1130"/>
                <a:gd name="T51" fmla="*/ 1125 h 1131"/>
                <a:gd name="T52" fmla="*/ 415 w 1130"/>
                <a:gd name="T53" fmla="*/ 1111 h 1131"/>
                <a:gd name="T54" fmla="*/ 345 w 1130"/>
                <a:gd name="T55" fmla="*/ 1087 h 1131"/>
                <a:gd name="T56" fmla="*/ 281 w 1130"/>
                <a:gd name="T57" fmla="*/ 1054 h 1131"/>
                <a:gd name="T58" fmla="*/ 220 w 1130"/>
                <a:gd name="T59" fmla="*/ 1013 h 1131"/>
                <a:gd name="T60" fmla="*/ 165 w 1130"/>
                <a:gd name="T61" fmla="*/ 966 h 1131"/>
                <a:gd name="T62" fmla="*/ 117 w 1130"/>
                <a:gd name="T63" fmla="*/ 911 h 1131"/>
                <a:gd name="T64" fmla="*/ 77 w 1130"/>
                <a:gd name="T65" fmla="*/ 850 h 1131"/>
                <a:gd name="T66" fmla="*/ 44 w 1130"/>
                <a:gd name="T67" fmla="*/ 786 h 1131"/>
                <a:gd name="T68" fmla="*/ 20 w 1130"/>
                <a:gd name="T69" fmla="*/ 716 h 1131"/>
                <a:gd name="T70" fmla="*/ 5 w 1130"/>
                <a:gd name="T71" fmla="*/ 643 h 1131"/>
                <a:gd name="T72" fmla="*/ 0 w 1130"/>
                <a:gd name="T73" fmla="*/ 566 h 1131"/>
                <a:gd name="T74" fmla="*/ 5 w 1130"/>
                <a:gd name="T75" fmla="*/ 488 h 1131"/>
                <a:gd name="T76" fmla="*/ 20 w 1130"/>
                <a:gd name="T77" fmla="*/ 415 h 1131"/>
                <a:gd name="T78" fmla="*/ 44 w 1130"/>
                <a:gd name="T79" fmla="*/ 345 h 1131"/>
                <a:gd name="T80" fmla="*/ 77 w 1130"/>
                <a:gd name="T81" fmla="*/ 279 h 1131"/>
                <a:gd name="T82" fmla="*/ 117 w 1130"/>
                <a:gd name="T83" fmla="*/ 220 h 1131"/>
                <a:gd name="T84" fmla="*/ 165 w 1130"/>
                <a:gd name="T85" fmla="*/ 165 h 1131"/>
                <a:gd name="T86" fmla="*/ 220 w 1130"/>
                <a:gd name="T87" fmla="*/ 118 h 1131"/>
                <a:gd name="T88" fmla="*/ 281 w 1130"/>
                <a:gd name="T89" fmla="*/ 77 h 1131"/>
                <a:gd name="T90" fmla="*/ 345 w 1130"/>
                <a:gd name="T91" fmla="*/ 44 h 1131"/>
                <a:gd name="T92" fmla="*/ 415 w 1130"/>
                <a:gd name="T93" fmla="*/ 20 h 1131"/>
                <a:gd name="T94" fmla="*/ 488 w 1130"/>
                <a:gd name="T95" fmla="*/ 6 h 1131"/>
                <a:gd name="T96" fmla="*/ 565 w 1130"/>
                <a:gd name="T9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0" h="1131">
                  <a:moveTo>
                    <a:pt x="565" y="0"/>
                  </a:moveTo>
                  <a:lnTo>
                    <a:pt x="642" y="6"/>
                  </a:lnTo>
                  <a:lnTo>
                    <a:pt x="716" y="20"/>
                  </a:lnTo>
                  <a:lnTo>
                    <a:pt x="785" y="44"/>
                  </a:lnTo>
                  <a:lnTo>
                    <a:pt x="850" y="77"/>
                  </a:lnTo>
                  <a:lnTo>
                    <a:pt x="910" y="118"/>
                  </a:lnTo>
                  <a:lnTo>
                    <a:pt x="965" y="165"/>
                  </a:lnTo>
                  <a:lnTo>
                    <a:pt x="1013" y="220"/>
                  </a:lnTo>
                  <a:lnTo>
                    <a:pt x="1053" y="279"/>
                  </a:lnTo>
                  <a:lnTo>
                    <a:pt x="1086" y="345"/>
                  </a:lnTo>
                  <a:lnTo>
                    <a:pt x="1110" y="415"/>
                  </a:lnTo>
                  <a:lnTo>
                    <a:pt x="1125" y="488"/>
                  </a:lnTo>
                  <a:lnTo>
                    <a:pt x="1130" y="566"/>
                  </a:lnTo>
                  <a:lnTo>
                    <a:pt x="1125" y="643"/>
                  </a:lnTo>
                  <a:lnTo>
                    <a:pt x="1110" y="716"/>
                  </a:lnTo>
                  <a:lnTo>
                    <a:pt x="1086" y="786"/>
                  </a:lnTo>
                  <a:lnTo>
                    <a:pt x="1053" y="850"/>
                  </a:lnTo>
                  <a:lnTo>
                    <a:pt x="1013" y="911"/>
                  </a:lnTo>
                  <a:lnTo>
                    <a:pt x="965" y="966"/>
                  </a:lnTo>
                  <a:lnTo>
                    <a:pt x="910" y="1013"/>
                  </a:lnTo>
                  <a:lnTo>
                    <a:pt x="850" y="1054"/>
                  </a:lnTo>
                  <a:lnTo>
                    <a:pt x="785" y="1087"/>
                  </a:lnTo>
                  <a:lnTo>
                    <a:pt x="716" y="1111"/>
                  </a:lnTo>
                  <a:lnTo>
                    <a:pt x="642" y="1125"/>
                  </a:lnTo>
                  <a:lnTo>
                    <a:pt x="565" y="1131"/>
                  </a:lnTo>
                  <a:lnTo>
                    <a:pt x="488" y="1125"/>
                  </a:lnTo>
                  <a:lnTo>
                    <a:pt x="415" y="1111"/>
                  </a:lnTo>
                  <a:lnTo>
                    <a:pt x="345" y="1087"/>
                  </a:lnTo>
                  <a:lnTo>
                    <a:pt x="281" y="1054"/>
                  </a:lnTo>
                  <a:lnTo>
                    <a:pt x="220" y="1013"/>
                  </a:lnTo>
                  <a:lnTo>
                    <a:pt x="165" y="966"/>
                  </a:lnTo>
                  <a:lnTo>
                    <a:pt x="117" y="911"/>
                  </a:lnTo>
                  <a:lnTo>
                    <a:pt x="77" y="850"/>
                  </a:lnTo>
                  <a:lnTo>
                    <a:pt x="44" y="786"/>
                  </a:lnTo>
                  <a:lnTo>
                    <a:pt x="20" y="716"/>
                  </a:lnTo>
                  <a:lnTo>
                    <a:pt x="5" y="643"/>
                  </a:lnTo>
                  <a:lnTo>
                    <a:pt x="0" y="566"/>
                  </a:lnTo>
                  <a:lnTo>
                    <a:pt x="5" y="488"/>
                  </a:lnTo>
                  <a:lnTo>
                    <a:pt x="20" y="415"/>
                  </a:lnTo>
                  <a:lnTo>
                    <a:pt x="44" y="345"/>
                  </a:lnTo>
                  <a:lnTo>
                    <a:pt x="77" y="279"/>
                  </a:lnTo>
                  <a:lnTo>
                    <a:pt x="117" y="220"/>
                  </a:lnTo>
                  <a:lnTo>
                    <a:pt x="165" y="165"/>
                  </a:lnTo>
                  <a:lnTo>
                    <a:pt x="220" y="118"/>
                  </a:lnTo>
                  <a:lnTo>
                    <a:pt x="281" y="77"/>
                  </a:lnTo>
                  <a:lnTo>
                    <a:pt x="345" y="44"/>
                  </a:lnTo>
                  <a:lnTo>
                    <a:pt x="415" y="20"/>
                  </a:lnTo>
                  <a:lnTo>
                    <a:pt x="488" y="6"/>
                  </a:lnTo>
                  <a:lnTo>
                    <a:pt x="5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6853" y="1494"/>
              <a:ext cx="565" cy="565"/>
            </a:xfrm>
            <a:custGeom>
              <a:avLst/>
              <a:gdLst>
                <a:gd name="T0" fmla="*/ 565 w 1131"/>
                <a:gd name="T1" fmla="*/ 0 h 1131"/>
                <a:gd name="T2" fmla="*/ 641 w 1131"/>
                <a:gd name="T3" fmla="*/ 6 h 1131"/>
                <a:gd name="T4" fmla="*/ 714 w 1131"/>
                <a:gd name="T5" fmla="*/ 20 h 1131"/>
                <a:gd name="T6" fmla="*/ 784 w 1131"/>
                <a:gd name="T7" fmla="*/ 46 h 1131"/>
                <a:gd name="T8" fmla="*/ 850 w 1131"/>
                <a:gd name="T9" fmla="*/ 79 h 1131"/>
                <a:gd name="T10" fmla="*/ 911 w 1131"/>
                <a:gd name="T11" fmla="*/ 119 h 1131"/>
                <a:gd name="T12" fmla="*/ 964 w 1131"/>
                <a:gd name="T13" fmla="*/ 167 h 1131"/>
                <a:gd name="T14" fmla="*/ 1011 w 1131"/>
                <a:gd name="T15" fmla="*/ 220 h 1131"/>
                <a:gd name="T16" fmla="*/ 1054 w 1131"/>
                <a:gd name="T17" fmla="*/ 281 h 1131"/>
                <a:gd name="T18" fmla="*/ 1085 w 1131"/>
                <a:gd name="T19" fmla="*/ 347 h 1131"/>
                <a:gd name="T20" fmla="*/ 1111 w 1131"/>
                <a:gd name="T21" fmla="*/ 417 h 1131"/>
                <a:gd name="T22" fmla="*/ 1125 w 1131"/>
                <a:gd name="T23" fmla="*/ 490 h 1131"/>
                <a:gd name="T24" fmla="*/ 1131 w 1131"/>
                <a:gd name="T25" fmla="*/ 565 h 1131"/>
                <a:gd name="T26" fmla="*/ 1125 w 1131"/>
                <a:gd name="T27" fmla="*/ 643 h 1131"/>
                <a:gd name="T28" fmla="*/ 1111 w 1131"/>
                <a:gd name="T29" fmla="*/ 716 h 1131"/>
                <a:gd name="T30" fmla="*/ 1085 w 1131"/>
                <a:gd name="T31" fmla="*/ 786 h 1131"/>
                <a:gd name="T32" fmla="*/ 1054 w 1131"/>
                <a:gd name="T33" fmla="*/ 852 h 1131"/>
                <a:gd name="T34" fmla="*/ 1011 w 1131"/>
                <a:gd name="T35" fmla="*/ 912 h 1131"/>
                <a:gd name="T36" fmla="*/ 964 w 1131"/>
                <a:gd name="T37" fmla="*/ 966 h 1131"/>
                <a:gd name="T38" fmla="*/ 911 w 1131"/>
                <a:gd name="T39" fmla="*/ 1013 h 1131"/>
                <a:gd name="T40" fmla="*/ 850 w 1131"/>
                <a:gd name="T41" fmla="*/ 1054 h 1131"/>
                <a:gd name="T42" fmla="*/ 784 w 1131"/>
                <a:gd name="T43" fmla="*/ 1087 h 1131"/>
                <a:gd name="T44" fmla="*/ 714 w 1131"/>
                <a:gd name="T45" fmla="*/ 1111 h 1131"/>
                <a:gd name="T46" fmla="*/ 641 w 1131"/>
                <a:gd name="T47" fmla="*/ 1127 h 1131"/>
                <a:gd name="T48" fmla="*/ 565 w 1131"/>
                <a:gd name="T49" fmla="*/ 1131 h 1131"/>
                <a:gd name="T50" fmla="*/ 488 w 1131"/>
                <a:gd name="T51" fmla="*/ 1127 h 1131"/>
                <a:gd name="T52" fmla="*/ 415 w 1131"/>
                <a:gd name="T53" fmla="*/ 1111 h 1131"/>
                <a:gd name="T54" fmla="*/ 345 w 1131"/>
                <a:gd name="T55" fmla="*/ 1087 h 1131"/>
                <a:gd name="T56" fmla="*/ 279 w 1131"/>
                <a:gd name="T57" fmla="*/ 1054 h 1131"/>
                <a:gd name="T58" fmla="*/ 218 w 1131"/>
                <a:gd name="T59" fmla="*/ 1013 h 1131"/>
                <a:gd name="T60" fmla="*/ 165 w 1131"/>
                <a:gd name="T61" fmla="*/ 966 h 1131"/>
                <a:gd name="T62" fmla="*/ 117 w 1131"/>
                <a:gd name="T63" fmla="*/ 912 h 1131"/>
                <a:gd name="T64" fmla="*/ 77 w 1131"/>
                <a:gd name="T65" fmla="*/ 852 h 1131"/>
                <a:gd name="T66" fmla="*/ 44 w 1131"/>
                <a:gd name="T67" fmla="*/ 786 h 1131"/>
                <a:gd name="T68" fmla="*/ 20 w 1131"/>
                <a:gd name="T69" fmla="*/ 716 h 1131"/>
                <a:gd name="T70" fmla="*/ 4 w 1131"/>
                <a:gd name="T71" fmla="*/ 643 h 1131"/>
                <a:gd name="T72" fmla="*/ 0 w 1131"/>
                <a:gd name="T73" fmla="*/ 565 h 1131"/>
                <a:gd name="T74" fmla="*/ 4 w 1131"/>
                <a:gd name="T75" fmla="*/ 490 h 1131"/>
                <a:gd name="T76" fmla="*/ 20 w 1131"/>
                <a:gd name="T77" fmla="*/ 417 h 1131"/>
                <a:gd name="T78" fmla="*/ 44 w 1131"/>
                <a:gd name="T79" fmla="*/ 347 h 1131"/>
                <a:gd name="T80" fmla="*/ 77 w 1131"/>
                <a:gd name="T81" fmla="*/ 281 h 1131"/>
                <a:gd name="T82" fmla="*/ 117 w 1131"/>
                <a:gd name="T83" fmla="*/ 220 h 1131"/>
                <a:gd name="T84" fmla="*/ 165 w 1131"/>
                <a:gd name="T85" fmla="*/ 167 h 1131"/>
                <a:gd name="T86" fmla="*/ 218 w 1131"/>
                <a:gd name="T87" fmla="*/ 119 h 1131"/>
                <a:gd name="T88" fmla="*/ 279 w 1131"/>
                <a:gd name="T89" fmla="*/ 79 h 1131"/>
                <a:gd name="T90" fmla="*/ 345 w 1131"/>
                <a:gd name="T91" fmla="*/ 46 h 1131"/>
                <a:gd name="T92" fmla="*/ 415 w 1131"/>
                <a:gd name="T93" fmla="*/ 20 h 1131"/>
                <a:gd name="T94" fmla="*/ 488 w 1131"/>
                <a:gd name="T95" fmla="*/ 6 h 1131"/>
                <a:gd name="T96" fmla="*/ 565 w 1131"/>
                <a:gd name="T9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1" h="1131">
                  <a:moveTo>
                    <a:pt x="565" y="0"/>
                  </a:moveTo>
                  <a:lnTo>
                    <a:pt x="641" y="6"/>
                  </a:lnTo>
                  <a:lnTo>
                    <a:pt x="714" y="20"/>
                  </a:lnTo>
                  <a:lnTo>
                    <a:pt x="784" y="46"/>
                  </a:lnTo>
                  <a:lnTo>
                    <a:pt x="850" y="79"/>
                  </a:lnTo>
                  <a:lnTo>
                    <a:pt x="911" y="119"/>
                  </a:lnTo>
                  <a:lnTo>
                    <a:pt x="964" y="167"/>
                  </a:lnTo>
                  <a:lnTo>
                    <a:pt x="1011" y="220"/>
                  </a:lnTo>
                  <a:lnTo>
                    <a:pt x="1054" y="281"/>
                  </a:lnTo>
                  <a:lnTo>
                    <a:pt x="1085" y="347"/>
                  </a:lnTo>
                  <a:lnTo>
                    <a:pt x="1111" y="417"/>
                  </a:lnTo>
                  <a:lnTo>
                    <a:pt x="1125" y="490"/>
                  </a:lnTo>
                  <a:lnTo>
                    <a:pt x="1131" y="565"/>
                  </a:lnTo>
                  <a:lnTo>
                    <a:pt x="1125" y="643"/>
                  </a:lnTo>
                  <a:lnTo>
                    <a:pt x="1111" y="716"/>
                  </a:lnTo>
                  <a:lnTo>
                    <a:pt x="1085" y="786"/>
                  </a:lnTo>
                  <a:lnTo>
                    <a:pt x="1054" y="852"/>
                  </a:lnTo>
                  <a:lnTo>
                    <a:pt x="1011" y="912"/>
                  </a:lnTo>
                  <a:lnTo>
                    <a:pt x="964" y="966"/>
                  </a:lnTo>
                  <a:lnTo>
                    <a:pt x="911" y="1013"/>
                  </a:lnTo>
                  <a:lnTo>
                    <a:pt x="850" y="1054"/>
                  </a:lnTo>
                  <a:lnTo>
                    <a:pt x="784" y="1087"/>
                  </a:lnTo>
                  <a:lnTo>
                    <a:pt x="714" y="1111"/>
                  </a:lnTo>
                  <a:lnTo>
                    <a:pt x="641" y="1127"/>
                  </a:lnTo>
                  <a:lnTo>
                    <a:pt x="565" y="1131"/>
                  </a:lnTo>
                  <a:lnTo>
                    <a:pt x="488" y="1127"/>
                  </a:lnTo>
                  <a:lnTo>
                    <a:pt x="415" y="1111"/>
                  </a:lnTo>
                  <a:lnTo>
                    <a:pt x="345" y="1087"/>
                  </a:lnTo>
                  <a:lnTo>
                    <a:pt x="279" y="1054"/>
                  </a:lnTo>
                  <a:lnTo>
                    <a:pt x="218" y="1013"/>
                  </a:lnTo>
                  <a:lnTo>
                    <a:pt x="165" y="966"/>
                  </a:lnTo>
                  <a:lnTo>
                    <a:pt x="117" y="912"/>
                  </a:lnTo>
                  <a:lnTo>
                    <a:pt x="77" y="852"/>
                  </a:lnTo>
                  <a:lnTo>
                    <a:pt x="44" y="786"/>
                  </a:lnTo>
                  <a:lnTo>
                    <a:pt x="20" y="716"/>
                  </a:lnTo>
                  <a:lnTo>
                    <a:pt x="4" y="643"/>
                  </a:lnTo>
                  <a:lnTo>
                    <a:pt x="0" y="565"/>
                  </a:lnTo>
                  <a:lnTo>
                    <a:pt x="4" y="490"/>
                  </a:lnTo>
                  <a:lnTo>
                    <a:pt x="20" y="417"/>
                  </a:lnTo>
                  <a:lnTo>
                    <a:pt x="44" y="347"/>
                  </a:lnTo>
                  <a:lnTo>
                    <a:pt x="77" y="281"/>
                  </a:lnTo>
                  <a:lnTo>
                    <a:pt x="117" y="220"/>
                  </a:lnTo>
                  <a:lnTo>
                    <a:pt x="165" y="167"/>
                  </a:lnTo>
                  <a:lnTo>
                    <a:pt x="218" y="119"/>
                  </a:lnTo>
                  <a:lnTo>
                    <a:pt x="279" y="79"/>
                  </a:lnTo>
                  <a:lnTo>
                    <a:pt x="345" y="46"/>
                  </a:lnTo>
                  <a:lnTo>
                    <a:pt x="415" y="20"/>
                  </a:lnTo>
                  <a:lnTo>
                    <a:pt x="488" y="6"/>
                  </a:lnTo>
                  <a:lnTo>
                    <a:pt x="5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4651" y="2624"/>
              <a:ext cx="1828" cy="565"/>
            </a:xfrm>
            <a:custGeom>
              <a:avLst/>
              <a:gdLst>
                <a:gd name="T0" fmla="*/ 558 w 3657"/>
                <a:gd name="T1" fmla="*/ 0 h 1131"/>
                <a:gd name="T2" fmla="*/ 3102 w 3657"/>
                <a:gd name="T3" fmla="*/ 0 h 1131"/>
                <a:gd name="T4" fmla="*/ 3181 w 3657"/>
                <a:gd name="T5" fmla="*/ 6 h 1131"/>
                <a:gd name="T6" fmla="*/ 3257 w 3657"/>
                <a:gd name="T7" fmla="*/ 22 h 1131"/>
                <a:gd name="T8" fmla="*/ 3328 w 3657"/>
                <a:gd name="T9" fmla="*/ 48 h 1131"/>
                <a:gd name="T10" fmla="*/ 3394 w 3657"/>
                <a:gd name="T11" fmla="*/ 83 h 1131"/>
                <a:gd name="T12" fmla="*/ 3453 w 3657"/>
                <a:gd name="T13" fmla="*/ 125 h 1131"/>
                <a:gd name="T14" fmla="*/ 3508 w 3657"/>
                <a:gd name="T15" fmla="*/ 176 h 1131"/>
                <a:gd name="T16" fmla="*/ 3554 w 3657"/>
                <a:gd name="T17" fmla="*/ 233 h 1131"/>
                <a:gd name="T18" fmla="*/ 3593 w 3657"/>
                <a:gd name="T19" fmla="*/ 294 h 1131"/>
                <a:gd name="T20" fmla="*/ 3622 w 3657"/>
                <a:gd name="T21" fmla="*/ 362 h 1131"/>
                <a:gd name="T22" fmla="*/ 3644 w 3657"/>
                <a:gd name="T23" fmla="*/ 433 h 1131"/>
                <a:gd name="T24" fmla="*/ 3655 w 3657"/>
                <a:gd name="T25" fmla="*/ 509 h 1131"/>
                <a:gd name="T26" fmla="*/ 3657 w 3657"/>
                <a:gd name="T27" fmla="*/ 586 h 1131"/>
                <a:gd name="T28" fmla="*/ 3646 w 3657"/>
                <a:gd name="T29" fmla="*/ 663 h 1131"/>
                <a:gd name="T30" fmla="*/ 3642 w 3657"/>
                <a:gd name="T31" fmla="*/ 685 h 1131"/>
                <a:gd name="T32" fmla="*/ 3624 w 3657"/>
                <a:gd name="T33" fmla="*/ 755 h 1131"/>
                <a:gd name="T34" fmla="*/ 3596 w 3657"/>
                <a:gd name="T35" fmla="*/ 819 h 1131"/>
                <a:gd name="T36" fmla="*/ 3563 w 3657"/>
                <a:gd name="T37" fmla="*/ 880 h 1131"/>
                <a:gd name="T38" fmla="*/ 3523 w 3657"/>
                <a:gd name="T39" fmla="*/ 935 h 1131"/>
                <a:gd name="T40" fmla="*/ 3475 w 3657"/>
                <a:gd name="T41" fmla="*/ 982 h 1131"/>
                <a:gd name="T42" fmla="*/ 3424 w 3657"/>
                <a:gd name="T43" fmla="*/ 1026 h 1131"/>
                <a:gd name="T44" fmla="*/ 3365 w 3657"/>
                <a:gd name="T45" fmla="*/ 1063 h 1131"/>
                <a:gd name="T46" fmla="*/ 3304 w 3657"/>
                <a:gd name="T47" fmla="*/ 1093 h 1131"/>
                <a:gd name="T48" fmla="*/ 3238 w 3657"/>
                <a:gd name="T49" fmla="*/ 1113 h 1131"/>
                <a:gd name="T50" fmla="*/ 3169 w 3657"/>
                <a:gd name="T51" fmla="*/ 1127 h 1131"/>
                <a:gd name="T52" fmla="*/ 3099 w 3657"/>
                <a:gd name="T53" fmla="*/ 1131 h 1131"/>
                <a:gd name="T54" fmla="*/ 554 w 3657"/>
                <a:gd name="T55" fmla="*/ 1131 h 1131"/>
                <a:gd name="T56" fmla="*/ 475 w 3657"/>
                <a:gd name="T57" fmla="*/ 1126 h 1131"/>
                <a:gd name="T58" fmla="*/ 400 w 3657"/>
                <a:gd name="T59" fmla="*/ 1109 h 1131"/>
                <a:gd name="T60" fmla="*/ 329 w 3657"/>
                <a:gd name="T61" fmla="*/ 1083 h 1131"/>
                <a:gd name="T62" fmla="*/ 264 w 3657"/>
                <a:gd name="T63" fmla="*/ 1048 h 1131"/>
                <a:gd name="T64" fmla="*/ 204 w 3657"/>
                <a:gd name="T65" fmla="*/ 1006 h 1131"/>
                <a:gd name="T66" fmla="*/ 151 w 3657"/>
                <a:gd name="T67" fmla="*/ 957 h 1131"/>
                <a:gd name="T68" fmla="*/ 103 w 3657"/>
                <a:gd name="T69" fmla="*/ 900 h 1131"/>
                <a:gd name="T70" fmla="*/ 64 w 3657"/>
                <a:gd name="T71" fmla="*/ 837 h 1131"/>
                <a:gd name="T72" fmla="*/ 35 w 3657"/>
                <a:gd name="T73" fmla="*/ 769 h 1131"/>
                <a:gd name="T74" fmla="*/ 13 w 3657"/>
                <a:gd name="T75" fmla="*/ 698 h 1131"/>
                <a:gd name="T76" fmla="*/ 2 w 3657"/>
                <a:gd name="T77" fmla="*/ 624 h 1131"/>
                <a:gd name="T78" fmla="*/ 0 w 3657"/>
                <a:gd name="T79" fmla="*/ 547 h 1131"/>
                <a:gd name="T80" fmla="*/ 11 w 3657"/>
                <a:gd name="T81" fmla="*/ 468 h 1131"/>
                <a:gd name="T82" fmla="*/ 15 w 3657"/>
                <a:gd name="T83" fmla="*/ 446 h 1131"/>
                <a:gd name="T84" fmla="*/ 33 w 3657"/>
                <a:gd name="T85" fmla="*/ 376 h 1131"/>
                <a:gd name="T86" fmla="*/ 61 w 3657"/>
                <a:gd name="T87" fmla="*/ 312 h 1131"/>
                <a:gd name="T88" fmla="*/ 94 w 3657"/>
                <a:gd name="T89" fmla="*/ 252 h 1131"/>
                <a:gd name="T90" fmla="*/ 134 w 3657"/>
                <a:gd name="T91" fmla="*/ 198 h 1131"/>
                <a:gd name="T92" fmla="*/ 182 w 3657"/>
                <a:gd name="T93" fmla="*/ 149 h 1131"/>
                <a:gd name="T94" fmla="*/ 235 w 3657"/>
                <a:gd name="T95" fmla="*/ 105 h 1131"/>
                <a:gd name="T96" fmla="*/ 292 w 3657"/>
                <a:gd name="T97" fmla="*/ 68 h 1131"/>
                <a:gd name="T98" fmla="*/ 354 w 3657"/>
                <a:gd name="T99" fmla="*/ 40 h 1131"/>
                <a:gd name="T100" fmla="*/ 419 w 3657"/>
                <a:gd name="T101" fmla="*/ 18 h 1131"/>
                <a:gd name="T102" fmla="*/ 488 w 3657"/>
                <a:gd name="T103" fmla="*/ 6 h 1131"/>
                <a:gd name="T104" fmla="*/ 558 w 3657"/>
                <a:gd name="T105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57" h="1131">
                  <a:moveTo>
                    <a:pt x="558" y="0"/>
                  </a:moveTo>
                  <a:lnTo>
                    <a:pt x="3102" y="0"/>
                  </a:lnTo>
                  <a:lnTo>
                    <a:pt x="3181" y="6"/>
                  </a:lnTo>
                  <a:lnTo>
                    <a:pt x="3257" y="22"/>
                  </a:lnTo>
                  <a:lnTo>
                    <a:pt x="3328" y="48"/>
                  </a:lnTo>
                  <a:lnTo>
                    <a:pt x="3394" y="83"/>
                  </a:lnTo>
                  <a:lnTo>
                    <a:pt x="3453" y="125"/>
                  </a:lnTo>
                  <a:lnTo>
                    <a:pt x="3508" y="176"/>
                  </a:lnTo>
                  <a:lnTo>
                    <a:pt x="3554" y="233"/>
                  </a:lnTo>
                  <a:lnTo>
                    <a:pt x="3593" y="294"/>
                  </a:lnTo>
                  <a:lnTo>
                    <a:pt x="3622" y="362"/>
                  </a:lnTo>
                  <a:lnTo>
                    <a:pt x="3644" y="433"/>
                  </a:lnTo>
                  <a:lnTo>
                    <a:pt x="3655" y="509"/>
                  </a:lnTo>
                  <a:lnTo>
                    <a:pt x="3657" y="586"/>
                  </a:lnTo>
                  <a:lnTo>
                    <a:pt x="3646" y="663"/>
                  </a:lnTo>
                  <a:lnTo>
                    <a:pt x="3642" y="685"/>
                  </a:lnTo>
                  <a:lnTo>
                    <a:pt x="3624" y="755"/>
                  </a:lnTo>
                  <a:lnTo>
                    <a:pt x="3596" y="819"/>
                  </a:lnTo>
                  <a:lnTo>
                    <a:pt x="3563" y="880"/>
                  </a:lnTo>
                  <a:lnTo>
                    <a:pt x="3523" y="935"/>
                  </a:lnTo>
                  <a:lnTo>
                    <a:pt x="3475" y="982"/>
                  </a:lnTo>
                  <a:lnTo>
                    <a:pt x="3424" y="1026"/>
                  </a:lnTo>
                  <a:lnTo>
                    <a:pt x="3365" y="1063"/>
                  </a:lnTo>
                  <a:lnTo>
                    <a:pt x="3304" y="1093"/>
                  </a:lnTo>
                  <a:lnTo>
                    <a:pt x="3238" y="1113"/>
                  </a:lnTo>
                  <a:lnTo>
                    <a:pt x="3169" y="1127"/>
                  </a:lnTo>
                  <a:lnTo>
                    <a:pt x="3099" y="1131"/>
                  </a:lnTo>
                  <a:lnTo>
                    <a:pt x="554" y="1131"/>
                  </a:lnTo>
                  <a:lnTo>
                    <a:pt x="475" y="1126"/>
                  </a:lnTo>
                  <a:lnTo>
                    <a:pt x="400" y="1109"/>
                  </a:lnTo>
                  <a:lnTo>
                    <a:pt x="329" y="1083"/>
                  </a:lnTo>
                  <a:lnTo>
                    <a:pt x="264" y="1048"/>
                  </a:lnTo>
                  <a:lnTo>
                    <a:pt x="204" y="1006"/>
                  </a:lnTo>
                  <a:lnTo>
                    <a:pt x="151" y="957"/>
                  </a:lnTo>
                  <a:lnTo>
                    <a:pt x="103" y="900"/>
                  </a:lnTo>
                  <a:lnTo>
                    <a:pt x="64" y="837"/>
                  </a:lnTo>
                  <a:lnTo>
                    <a:pt x="35" y="769"/>
                  </a:lnTo>
                  <a:lnTo>
                    <a:pt x="13" y="698"/>
                  </a:lnTo>
                  <a:lnTo>
                    <a:pt x="2" y="624"/>
                  </a:lnTo>
                  <a:lnTo>
                    <a:pt x="0" y="547"/>
                  </a:lnTo>
                  <a:lnTo>
                    <a:pt x="11" y="468"/>
                  </a:lnTo>
                  <a:lnTo>
                    <a:pt x="15" y="446"/>
                  </a:lnTo>
                  <a:lnTo>
                    <a:pt x="33" y="376"/>
                  </a:lnTo>
                  <a:lnTo>
                    <a:pt x="61" y="312"/>
                  </a:lnTo>
                  <a:lnTo>
                    <a:pt x="94" y="252"/>
                  </a:lnTo>
                  <a:lnTo>
                    <a:pt x="134" y="198"/>
                  </a:lnTo>
                  <a:lnTo>
                    <a:pt x="182" y="149"/>
                  </a:lnTo>
                  <a:lnTo>
                    <a:pt x="235" y="105"/>
                  </a:lnTo>
                  <a:lnTo>
                    <a:pt x="292" y="68"/>
                  </a:lnTo>
                  <a:lnTo>
                    <a:pt x="354" y="40"/>
                  </a:lnTo>
                  <a:lnTo>
                    <a:pt x="419" y="18"/>
                  </a:lnTo>
                  <a:lnTo>
                    <a:pt x="488" y="6"/>
                  </a:lnTo>
                  <a:lnTo>
                    <a:pt x="5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Rectangle 14"/>
          <p:cNvSpPr>
            <a:spLocks noChangeArrowheads="1"/>
          </p:cNvSpPr>
          <p:nvPr userDrawn="1"/>
        </p:nvSpPr>
        <p:spPr bwMode="auto">
          <a:xfrm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19050" y="6029325"/>
            <a:ext cx="3897313" cy="828675"/>
            <a:chOff x="19050" y="6029325"/>
            <a:chExt cx="3897313" cy="828675"/>
          </a:xfrm>
        </p:grpSpPr>
        <p:sp>
          <p:nvSpPr>
            <p:cNvPr id="16" name="Freeform 15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4491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989"/>
            <a:ext cx="12280739" cy="6856021"/>
          </a:xfrm>
          <a:prstGeom prst="rect">
            <a:avLst/>
          </a:prstGeom>
        </p:spPr>
      </p:pic>
      <p:sp>
        <p:nvSpPr>
          <p:cNvPr id="39" name="Title 2"/>
          <p:cNvSpPr>
            <a:spLocks noGrp="1"/>
          </p:cNvSpPr>
          <p:nvPr>
            <p:ph type="title"/>
          </p:nvPr>
        </p:nvSpPr>
        <p:spPr>
          <a:xfrm>
            <a:off x="7108346" y="2631511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auto">
          <a:xfrm flipH="1"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 flipH="1">
            <a:off x="8301587" y="6035077"/>
            <a:ext cx="3897313" cy="828675"/>
            <a:chOff x="19050" y="6029325"/>
            <a:chExt cx="3897313" cy="828675"/>
          </a:xfrm>
        </p:grpSpPr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9531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52" name="Title 2"/>
          <p:cNvSpPr>
            <a:spLocks noGrp="1"/>
          </p:cNvSpPr>
          <p:nvPr>
            <p:ph type="title"/>
          </p:nvPr>
        </p:nvSpPr>
        <p:spPr>
          <a:xfrm>
            <a:off x="897147" y="2623566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auto">
          <a:xfrm flipH="1"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 flipH="1">
            <a:off x="8301587" y="6035077"/>
            <a:ext cx="3897313" cy="828675"/>
            <a:chOff x="19050" y="6029325"/>
            <a:chExt cx="3897313" cy="828675"/>
          </a:xfrm>
        </p:grpSpPr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628541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5959779" y="5039710"/>
            <a:ext cx="5622621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84" name="Rectangle 83"/>
          <p:cNvSpPr/>
          <p:nvPr/>
        </p:nvSpPr>
        <p:spPr>
          <a:xfrm>
            <a:off x="3090509" y="3279527"/>
            <a:ext cx="5898699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374104" y="1525467"/>
            <a:ext cx="5622621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75366" y="161964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216626" y="3406076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04377" y="5162080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98" name="Text Placeholder 97"/>
          <p:cNvSpPr>
            <a:spLocks noGrp="1"/>
          </p:cNvSpPr>
          <p:nvPr>
            <p:ph type="body" sz="quarter" idx="13" hasCustomPrompt="1"/>
          </p:nvPr>
        </p:nvSpPr>
        <p:spPr>
          <a:xfrm>
            <a:off x="1376629" y="1547307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 baseline="0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99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379960" y="2275259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</a:t>
            </a:r>
          </a:p>
        </p:txBody>
      </p:sp>
      <p:sp>
        <p:nvSpPr>
          <p:cNvPr id="100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4064000" y="3318365"/>
            <a:ext cx="49252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1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4067331" y="4046317"/>
            <a:ext cx="492187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02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6951231" y="5072340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3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6954563" y="5827062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08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6342595" y="395416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7" name="Rectangle 36"/>
          <p:cNvSpPr/>
          <p:nvPr/>
        </p:nvSpPr>
        <p:spPr>
          <a:xfrm>
            <a:off x="787105" y="395416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24" name="Rectangle 23"/>
          <p:cNvSpPr/>
          <p:nvPr/>
        </p:nvSpPr>
        <p:spPr>
          <a:xfrm>
            <a:off x="6358310" y="150658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802819" y="150658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17478" y="163836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6484523" y="164737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66105" y="4063332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923318" y="4122179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778550" y="1559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1778550" y="230737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7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778550" y="4006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8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778550" y="4734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9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7341170" y="4006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0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7341170" y="4734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1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7341170" y="1559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2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7341170" y="2287316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41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25"/>
          <p:cNvGrpSpPr>
            <a:grpSpLocks noChangeAspect="1"/>
          </p:cNvGrpSpPr>
          <p:nvPr userDrawn="1"/>
        </p:nvGrpSpPr>
        <p:grpSpPr bwMode="auto">
          <a:xfrm>
            <a:off x="0" y="1466717"/>
            <a:ext cx="9584503" cy="5391283"/>
            <a:chOff x="0" y="0"/>
            <a:chExt cx="7680" cy="4320"/>
          </a:xfrm>
        </p:grpSpPr>
        <p:sp>
          <p:nvSpPr>
            <p:cNvPr id="36" name="AutoShape 24"/>
            <p:cNvSpPr>
              <a:spLocks noChangeAspect="1" noChangeArrowheads="1" noTextEdit="1"/>
            </p:cNvSpPr>
            <p:nvPr userDrawn="1"/>
          </p:nvSpPr>
          <p:spPr bwMode="auto">
            <a:xfrm>
              <a:off x="0" y="0"/>
              <a:ext cx="768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>
              <a:off x="891" y="4266"/>
              <a:ext cx="117" cy="54"/>
            </a:xfrm>
            <a:custGeom>
              <a:avLst/>
              <a:gdLst>
                <a:gd name="T0" fmla="*/ 59 w 117"/>
                <a:gd name="T1" fmla="*/ 0 h 54"/>
                <a:gd name="T2" fmla="*/ 59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9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9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B006"/>
            </a:solidFill>
            <a:ln w="0">
              <a:solidFill>
                <a:srgbClr val="FFB00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1"/>
            <p:cNvSpPr>
              <a:spLocks/>
            </p:cNvSpPr>
            <p:nvPr userDrawn="1"/>
          </p:nvSpPr>
          <p:spPr bwMode="auto">
            <a:xfrm>
              <a:off x="189" y="3973"/>
              <a:ext cx="116" cy="347"/>
            </a:xfrm>
            <a:custGeom>
              <a:avLst/>
              <a:gdLst>
                <a:gd name="T0" fmla="*/ 55 w 116"/>
                <a:gd name="T1" fmla="*/ 0 h 347"/>
                <a:gd name="T2" fmla="*/ 58 w 116"/>
                <a:gd name="T3" fmla="*/ 0 h 347"/>
                <a:gd name="T4" fmla="*/ 81 w 116"/>
                <a:gd name="T5" fmla="*/ 5 h 347"/>
                <a:gd name="T6" fmla="*/ 97 w 116"/>
                <a:gd name="T7" fmla="*/ 19 h 347"/>
                <a:gd name="T8" fmla="*/ 111 w 116"/>
                <a:gd name="T9" fmla="*/ 35 h 347"/>
                <a:gd name="T10" fmla="*/ 116 w 116"/>
                <a:gd name="T11" fmla="*/ 58 h 347"/>
                <a:gd name="T12" fmla="*/ 116 w 116"/>
                <a:gd name="T13" fmla="*/ 347 h 347"/>
                <a:gd name="T14" fmla="*/ 0 w 116"/>
                <a:gd name="T15" fmla="*/ 347 h 347"/>
                <a:gd name="T16" fmla="*/ 0 w 116"/>
                <a:gd name="T17" fmla="*/ 58 h 347"/>
                <a:gd name="T18" fmla="*/ 4 w 116"/>
                <a:gd name="T19" fmla="*/ 35 h 347"/>
                <a:gd name="T20" fmla="*/ 16 w 116"/>
                <a:gd name="T21" fmla="*/ 19 h 347"/>
                <a:gd name="T22" fmla="*/ 34 w 116"/>
                <a:gd name="T23" fmla="*/ 5 h 347"/>
                <a:gd name="T24" fmla="*/ 55 w 116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347">
                  <a:moveTo>
                    <a:pt x="55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97" y="19"/>
                  </a:lnTo>
                  <a:lnTo>
                    <a:pt x="111" y="35"/>
                  </a:lnTo>
                  <a:lnTo>
                    <a:pt x="116" y="58"/>
                  </a:lnTo>
                  <a:lnTo>
                    <a:pt x="116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4" y="35"/>
                  </a:lnTo>
                  <a:lnTo>
                    <a:pt x="16" y="19"/>
                  </a:lnTo>
                  <a:lnTo>
                    <a:pt x="34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>
              <a:off x="12" y="3799"/>
              <a:ext cx="116" cy="521"/>
            </a:xfrm>
            <a:custGeom>
              <a:avLst/>
              <a:gdLst>
                <a:gd name="T0" fmla="*/ 58 w 116"/>
                <a:gd name="T1" fmla="*/ 0 h 521"/>
                <a:gd name="T2" fmla="*/ 58 w 116"/>
                <a:gd name="T3" fmla="*/ 0 h 521"/>
                <a:gd name="T4" fmla="*/ 81 w 116"/>
                <a:gd name="T5" fmla="*/ 4 h 521"/>
                <a:gd name="T6" fmla="*/ 100 w 116"/>
                <a:gd name="T7" fmla="*/ 16 h 521"/>
                <a:gd name="T8" fmla="*/ 111 w 116"/>
                <a:gd name="T9" fmla="*/ 35 h 521"/>
                <a:gd name="T10" fmla="*/ 116 w 116"/>
                <a:gd name="T11" fmla="*/ 55 h 521"/>
                <a:gd name="T12" fmla="*/ 116 w 116"/>
                <a:gd name="T13" fmla="*/ 521 h 521"/>
                <a:gd name="T14" fmla="*/ 0 w 116"/>
                <a:gd name="T15" fmla="*/ 521 h 521"/>
                <a:gd name="T16" fmla="*/ 0 w 116"/>
                <a:gd name="T17" fmla="*/ 55 h 521"/>
                <a:gd name="T18" fmla="*/ 4 w 116"/>
                <a:gd name="T19" fmla="*/ 35 h 521"/>
                <a:gd name="T20" fmla="*/ 16 w 116"/>
                <a:gd name="T21" fmla="*/ 16 h 521"/>
                <a:gd name="T22" fmla="*/ 35 w 116"/>
                <a:gd name="T23" fmla="*/ 4 h 521"/>
                <a:gd name="T24" fmla="*/ 58 w 116"/>
                <a:gd name="T25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1">
                  <a:moveTo>
                    <a:pt x="58" y="0"/>
                  </a:moveTo>
                  <a:lnTo>
                    <a:pt x="58" y="0"/>
                  </a:lnTo>
                  <a:lnTo>
                    <a:pt x="81" y="4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5"/>
                  </a:lnTo>
                  <a:lnTo>
                    <a:pt x="116" y="521"/>
                  </a:lnTo>
                  <a:lnTo>
                    <a:pt x="0" y="521"/>
                  </a:lnTo>
                  <a:lnTo>
                    <a:pt x="0" y="55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>
              <a:off x="363" y="4138"/>
              <a:ext cx="116" cy="182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2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>
              <a:off x="714" y="4092"/>
              <a:ext cx="117" cy="228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5 h 228"/>
                <a:gd name="T6" fmla="*/ 101 w 117"/>
                <a:gd name="T7" fmla="*/ 16 h 228"/>
                <a:gd name="T8" fmla="*/ 115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5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1" y="16"/>
                  </a:lnTo>
                  <a:lnTo>
                    <a:pt x="115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>
              <a:off x="540" y="4211"/>
              <a:ext cx="116" cy="109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5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5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5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>
              <a:off x="714" y="3799"/>
              <a:ext cx="117" cy="230"/>
            </a:xfrm>
            <a:custGeom>
              <a:avLst/>
              <a:gdLst>
                <a:gd name="T0" fmla="*/ 59 w 117"/>
                <a:gd name="T1" fmla="*/ 0 h 230"/>
                <a:gd name="T2" fmla="*/ 61 w 117"/>
                <a:gd name="T3" fmla="*/ 0 h 230"/>
                <a:gd name="T4" fmla="*/ 82 w 117"/>
                <a:gd name="T5" fmla="*/ 4 h 230"/>
                <a:gd name="T6" fmla="*/ 101 w 117"/>
                <a:gd name="T7" fmla="*/ 16 h 230"/>
                <a:gd name="T8" fmla="*/ 112 w 117"/>
                <a:gd name="T9" fmla="*/ 35 h 230"/>
                <a:gd name="T10" fmla="*/ 117 w 117"/>
                <a:gd name="T11" fmla="*/ 55 h 230"/>
                <a:gd name="T12" fmla="*/ 117 w 117"/>
                <a:gd name="T13" fmla="*/ 174 h 230"/>
                <a:gd name="T14" fmla="*/ 112 w 117"/>
                <a:gd name="T15" fmla="*/ 195 h 230"/>
                <a:gd name="T16" fmla="*/ 101 w 117"/>
                <a:gd name="T17" fmla="*/ 214 h 230"/>
                <a:gd name="T18" fmla="*/ 82 w 117"/>
                <a:gd name="T19" fmla="*/ 228 h 230"/>
                <a:gd name="T20" fmla="*/ 61 w 117"/>
                <a:gd name="T21" fmla="*/ 230 h 230"/>
                <a:gd name="T22" fmla="*/ 59 w 117"/>
                <a:gd name="T23" fmla="*/ 230 h 230"/>
                <a:gd name="T24" fmla="*/ 35 w 117"/>
                <a:gd name="T25" fmla="*/ 228 h 230"/>
                <a:gd name="T26" fmla="*/ 19 w 117"/>
                <a:gd name="T27" fmla="*/ 214 h 230"/>
                <a:gd name="T28" fmla="*/ 5 w 117"/>
                <a:gd name="T29" fmla="*/ 195 h 230"/>
                <a:gd name="T30" fmla="*/ 0 w 117"/>
                <a:gd name="T31" fmla="*/ 174 h 230"/>
                <a:gd name="T32" fmla="*/ 0 w 117"/>
                <a:gd name="T33" fmla="*/ 55 h 230"/>
                <a:gd name="T34" fmla="*/ 5 w 117"/>
                <a:gd name="T35" fmla="*/ 35 h 230"/>
                <a:gd name="T36" fmla="*/ 19 w 117"/>
                <a:gd name="T37" fmla="*/ 16 h 230"/>
                <a:gd name="T38" fmla="*/ 35 w 117"/>
                <a:gd name="T39" fmla="*/ 4 h 230"/>
                <a:gd name="T40" fmla="*/ 59 w 117"/>
                <a:gd name="T41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0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1" y="16"/>
                  </a:lnTo>
                  <a:lnTo>
                    <a:pt x="112" y="35"/>
                  </a:lnTo>
                  <a:lnTo>
                    <a:pt x="117" y="55"/>
                  </a:lnTo>
                  <a:lnTo>
                    <a:pt x="117" y="174"/>
                  </a:lnTo>
                  <a:lnTo>
                    <a:pt x="112" y="195"/>
                  </a:lnTo>
                  <a:lnTo>
                    <a:pt x="101" y="214"/>
                  </a:lnTo>
                  <a:lnTo>
                    <a:pt x="82" y="228"/>
                  </a:lnTo>
                  <a:lnTo>
                    <a:pt x="61" y="230"/>
                  </a:lnTo>
                  <a:lnTo>
                    <a:pt x="59" y="230"/>
                  </a:lnTo>
                  <a:lnTo>
                    <a:pt x="35" y="228"/>
                  </a:lnTo>
                  <a:lnTo>
                    <a:pt x="19" y="214"/>
                  </a:lnTo>
                  <a:lnTo>
                    <a:pt x="5" y="195"/>
                  </a:lnTo>
                  <a:lnTo>
                    <a:pt x="0" y="174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9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7"/>
            <p:cNvSpPr>
              <a:spLocks/>
            </p:cNvSpPr>
            <p:nvPr userDrawn="1"/>
          </p:nvSpPr>
          <p:spPr bwMode="auto">
            <a:xfrm>
              <a:off x="1068" y="4266"/>
              <a:ext cx="114" cy="54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10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3 w 114"/>
                <a:gd name="T15" fmla="*/ 35 h 54"/>
                <a:gd name="T16" fmla="*/ 17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10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3" y="35"/>
                  </a:lnTo>
                  <a:lnTo>
                    <a:pt x="17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8"/>
            <p:cNvSpPr>
              <a:spLocks/>
            </p:cNvSpPr>
            <p:nvPr userDrawn="1"/>
          </p:nvSpPr>
          <p:spPr bwMode="auto">
            <a:xfrm>
              <a:off x="891" y="3973"/>
              <a:ext cx="117" cy="233"/>
            </a:xfrm>
            <a:custGeom>
              <a:avLst/>
              <a:gdLst>
                <a:gd name="T0" fmla="*/ 59 w 117"/>
                <a:gd name="T1" fmla="*/ 0 h 233"/>
                <a:gd name="T2" fmla="*/ 59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9 w 117"/>
                <a:gd name="T21" fmla="*/ 233 h 233"/>
                <a:gd name="T22" fmla="*/ 59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9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9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9" y="233"/>
                  </a:lnTo>
                  <a:lnTo>
                    <a:pt x="59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B0A1A"/>
            </a:solidFill>
            <a:ln w="0">
              <a:solidFill>
                <a:srgbClr val="FB0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9"/>
            <p:cNvSpPr>
              <a:spLocks/>
            </p:cNvSpPr>
            <p:nvPr userDrawn="1"/>
          </p:nvSpPr>
          <p:spPr bwMode="auto">
            <a:xfrm>
              <a:off x="1240" y="4150"/>
              <a:ext cx="117" cy="170"/>
            </a:xfrm>
            <a:custGeom>
              <a:avLst/>
              <a:gdLst>
                <a:gd name="T0" fmla="*/ 59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1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9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1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0"/>
            <p:cNvSpPr>
              <a:spLocks/>
            </p:cNvSpPr>
            <p:nvPr userDrawn="1"/>
          </p:nvSpPr>
          <p:spPr bwMode="auto">
            <a:xfrm>
              <a:off x="1415" y="4150"/>
              <a:ext cx="116" cy="170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2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5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1"/>
            <p:cNvSpPr>
              <a:spLocks/>
            </p:cNvSpPr>
            <p:nvPr userDrawn="1"/>
          </p:nvSpPr>
          <p:spPr bwMode="auto">
            <a:xfrm>
              <a:off x="1592" y="4150"/>
              <a:ext cx="230" cy="116"/>
            </a:xfrm>
            <a:custGeom>
              <a:avLst/>
              <a:gdLst>
                <a:gd name="T0" fmla="*/ 56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6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6 w 230"/>
                <a:gd name="T15" fmla="*/ 82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6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2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6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6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6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6" y="82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6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2"/>
            <p:cNvSpPr>
              <a:spLocks/>
            </p:cNvSpPr>
            <p:nvPr userDrawn="1"/>
          </p:nvSpPr>
          <p:spPr bwMode="auto">
            <a:xfrm>
              <a:off x="1711" y="4150"/>
              <a:ext cx="116" cy="170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4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"/>
            <p:cNvSpPr>
              <a:spLocks/>
            </p:cNvSpPr>
            <p:nvPr userDrawn="1"/>
          </p:nvSpPr>
          <p:spPr bwMode="auto">
            <a:xfrm>
              <a:off x="2060" y="4266"/>
              <a:ext cx="407" cy="54"/>
            </a:xfrm>
            <a:custGeom>
              <a:avLst/>
              <a:gdLst>
                <a:gd name="T0" fmla="*/ 55 w 407"/>
                <a:gd name="T1" fmla="*/ 0 h 54"/>
                <a:gd name="T2" fmla="*/ 351 w 407"/>
                <a:gd name="T3" fmla="*/ 0 h 54"/>
                <a:gd name="T4" fmla="*/ 374 w 407"/>
                <a:gd name="T5" fmla="*/ 5 h 54"/>
                <a:gd name="T6" fmla="*/ 391 w 407"/>
                <a:gd name="T7" fmla="*/ 17 h 54"/>
                <a:gd name="T8" fmla="*/ 405 w 407"/>
                <a:gd name="T9" fmla="*/ 35 h 54"/>
                <a:gd name="T10" fmla="*/ 407 w 407"/>
                <a:gd name="T11" fmla="*/ 54 h 54"/>
                <a:gd name="T12" fmla="*/ 0 w 407"/>
                <a:gd name="T13" fmla="*/ 54 h 54"/>
                <a:gd name="T14" fmla="*/ 4 w 407"/>
                <a:gd name="T15" fmla="*/ 35 h 54"/>
                <a:gd name="T16" fmla="*/ 16 w 407"/>
                <a:gd name="T17" fmla="*/ 17 h 54"/>
                <a:gd name="T18" fmla="*/ 35 w 407"/>
                <a:gd name="T19" fmla="*/ 5 h 54"/>
                <a:gd name="T20" fmla="*/ 55 w 40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">
                  <a:moveTo>
                    <a:pt x="55" y="0"/>
                  </a:moveTo>
                  <a:lnTo>
                    <a:pt x="351" y="0"/>
                  </a:lnTo>
                  <a:lnTo>
                    <a:pt x="374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7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4"/>
            <p:cNvSpPr>
              <a:spLocks/>
            </p:cNvSpPr>
            <p:nvPr userDrawn="1"/>
          </p:nvSpPr>
          <p:spPr bwMode="auto">
            <a:xfrm>
              <a:off x="1883" y="4266"/>
              <a:ext cx="116" cy="54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5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5"/>
            <p:cNvSpPr>
              <a:spLocks/>
            </p:cNvSpPr>
            <p:nvPr userDrawn="1"/>
          </p:nvSpPr>
          <p:spPr bwMode="auto">
            <a:xfrm>
              <a:off x="189" y="3799"/>
              <a:ext cx="116" cy="116"/>
            </a:xfrm>
            <a:custGeom>
              <a:avLst/>
              <a:gdLst>
                <a:gd name="T0" fmla="*/ 55 w 116"/>
                <a:gd name="T1" fmla="*/ 0 h 116"/>
                <a:gd name="T2" fmla="*/ 58 w 116"/>
                <a:gd name="T3" fmla="*/ 0 h 116"/>
                <a:gd name="T4" fmla="*/ 81 w 116"/>
                <a:gd name="T5" fmla="*/ 4 h 116"/>
                <a:gd name="T6" fmla="*/ 97 w 116"/>
                <a:gd name="T7" fmla="*/ 16 h 116"/>
                <a:gd name="T8" fmla="*/ 111 w 116"/>
                <a:gd name="T9" fmla="*/ 35 h 116"/>
                <a:gd name="T10" fmla="*/ 116 w 116"/>
                <a:gd name="T11" fmla="*/ 55 h 116"/>
                <a:gd name="T12" fmla="*/ 116 w 116"/>
                <a:gd name="T13" fmla="*/ 58 h 116"/>
                <a:gd name="T14" fmla="*/ 111 w 116"/>
                <a:gd name="T15" fmla="*/ 81 h 116"/>
                <a:gd name="T16" fmla="*/ 97 w 116"/>
                <a:gd name="T17" fmla="*/ 97 h 116"/>
                <a:gd name="T18" fmla="*/ 81 w 116"/>
                <a:gd name="T19" fmla="*/ 111 h 116"/>
                <a:gd name="T20" fmla="*/ 58 w 116"/>
                <a:gd name="T21" fmla="*/ 116 h 116"/>
                <a:gd name="T22" fmla="*/ 55 w 116"/>
                <a:gd name="T23" fmla="*/ 116 h 116"/>
                <a:gd name="T24" fmla="*/ 34 w 116"/>
                <a:gd name="T25" fmla="*/ 111 h 116"/>
                <a:gd name="T26" fmla="*/ 16 w 116"/>
                <a:gd name="T27" fmla="*/ 97 h 116"/>
                <a:gd name="T28" fmla="*/ 4 w 116"/>
                <a:gd name="T29" fmla="*/ 81 h 116"/>
                <a:gd name="T30" fmla="*/ 0 w 116"/>
                <a:gd name="T31" fmla="*/ 58 h 116"/>
                <a:gd name="T32" fmla="*/ 0 w 116"/>
                <a:gd name="T33" fmla="*/ 55 h 116"/>
                <a:gd name="T34" fmla="*/ 4 w 116"/>
                <a:gd name="T35" fmla="*/ 35 h 116"/>
                <a:gd name="T36" fmla="*/ 16 w 116"/>
                <a:gd name="T37" fmla="*/ 16 h 116"/>
                <a:gd name="T38" fmla="*/ 34 w 116"/>
                <a:gd name="T39" fmla="*/ 4 h 116"/>
                <a:gd name="T40" fmla="*/ 55 w 116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116">
                  <a:moveTo>
                    <a:pt x="55" y="0"/>
                  </a:moveTo>
                  <a:lnTo>
                    <a:pt x="58" y="0"/>
                  </a:lnTo>
                  <a:lnTo>
                    <a:pt x="81" y="4"/>
                  </a:lnTo>
                  <a:lnTo>
                    <a:pt x="97" y="16"/>
                  </a:lnTo>
                  <a:lnTo>
                    <a:pt x="111" y="35"/>
                  </a:lnTo>
                  <a:lnTo>
                    <a:pt x="116" y="55"/>
                  </a:lnTo>
                  <a:lnTo>
                    <a:pt x="116" y="58"/>
                  </a:lnTo>
                  <a:lnTo>
                    <a:pt x="111" y="81"/>
                  </a:lnTo>
                  <a:lnTo>
                    <a:pt x="97" y="97"/>
                  </a:lnTo>
                  <a:lnTo>
                    <a:pt x="81" y="111"/>
                  </a:lnTo>
                  <a:lnTo>
                    <a:pt x="58" y="116"/>
                  </a:lnTo>
                  <a:lnTo>
                    <a:pt x="55" y="116"/>
                  </a:lnTo>
                  <a:lnTo>
                    <a:pt x="34" y="111"/>
                  </a:lnTo>
                  <a:lnTo>
                    <a:pt x="16" y="97"/>
                  </a:lnTo>
                  <a:lnTo>
                    <a:pt x="4" y="81"/>
                  </a:lnTo>
                  <a:lnTo>
                    <a:pt x="0" y="58"/>
                  </a:lnTo>
                  <a:lnTo>
                    <a:pt x="0" y="55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4" y="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B0A1A"/>
            </a:solidFill>
            <a:ln w="0">
              <a:solidFill>
                <a:srgbClr val="FB0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6"/>
            <p:cNvSpPr>
              <a:spLocks/>
            </p:cNvSpPr>
            <p:nvPr userDrawn="1"/>
          </p:nvSpPr>
          <p:spPr bwMode="auto">
            <a:xfrm>
              <a:off x="363" y="3799"/>
              <a:ext cx="116" cy="281"/>
            </a:xfrm>
            <a:custGeom>
              <a:avLst/>
              <a:gdLst>
                <a:gd name="T0" fmla="*/ 58 w 116"/>
                <a:gd name="T1" fmla="*/ 0 h 281"/>
                <a:gd name="T2" fmla="*/ 61 w 116"/>
                <a:gd name="T3" fmla="*/ 0 h 281"/>
                <a:gd name="T4" fmla="*/ 82 w 116"/>
                <a:gd name="T5" fmla="*/ 4 h 281"/>
                <a:gd name="T6" fmla="*/ 100 w 116"/>
                <a:gd name="T7" fmla="*/ 16 h 281"/>
                <a:gd name="T8" fmla="*/ 112 w 116"/>
                <a:gd name="T9" fmla="*/ 35 h 281"/>
                <a:gd name="T10" fmla="*/ 116 w 116"/>
                <a:gd name="T11" fmla="*/ 55 h 281"/>
                <a:gd name="T12" fmla="*/ 116 w 116"/>
                <a:gd name="T13" fmla="*/ 223 h 281"/>
                <a:gd name="T14" fmla="*/ 112 w 116"/>
                <a:gd name="T15" fmla="*/ 246 h 281"/>
                <a:gd name="T16" fmla="*/ 100 w 116"/>
                <a:gd name="T17" fmla="*/ 263 h 281"/>
                <a:gd name="T18" fmla="*/ 82 w 116"/>
                <a:gd name="T19" fmla="*/ 277 h 281"/>
                <a:gd name="T20" fmla="*/ 61 w 116"/>
                <a:gd name="T21" fmla="*/ 281 h 281"/>
                <a:gd name="T22" fmla="*/ 58 w 116"/>
                <a:gd name="T23" fmla="*/ 281 h 281"/>
                <a:gd name="T24" fmla="*/ 35 w 116"/>
                <a:gd name="T25" fmla="*/ 277 h 281"/>
                <a:gd name="T26" fmla="*/ 16 w 116"/>
                <a:gd name="T27" fmla="*/ 263 h 281"/>
                <a:gd name="T28" fmla="*/ 5 w 116"/>
                <a:gd name="T29" fmla="*/ 246 h 281"/>
                <a:gd name="T30" fmla="*/ 0 w 116"/>
                <a:gd name="T31" fmla="*/ 223 h 281"/>
                <a:gd name="T32" fmla="*/ 0 w 116"/>
                <a:gd name="T33" fmla="*/ 55 h 281"/>
                <a:gd name="T34" fmla="*/ 5 w 116"/>
                <a:gd name="T35" fmla="*/ 35 h 281"/>
                <a:gd name="T36" fmla="*/ 16 w 116"/>
                <a:gd name="T37" fmla="*/ 16 h 281"/>
                <a:gd name="T38" fmla="*/ 35 w 116"/>
                <a:gd name="T39" fmla="*/ 4 h 281"/>
                <a:gd name="T40" fmla="*/ 58 w 116"/>
                <a:gd name="T41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1">
                  <a:moveTo>
                    <a:pt x="58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6" y="55"/>
                  </a:lnTo>
                  <a:lnTo>
                    <a:pt x="116" y="223"/>
                  </a:lnTo>
                  <a:lnTo>
                    <a:pt x="112" y="246"/>
                  </a:lnTo>
                  <a:lnTo>
                    <a:pt x="100" y="263"/>
                  </a:lnTo>
                  <a:lnTo>
                    <a:pt x="82" y="277"/>
                  </a:lnTo>
                  <a:lnTo>
                    <a:pt x="61" y="281"/>
                  </a:lnTo>
                  <a:lnTo>
                    <a:pt x="58" y="281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6"/>
                  </a:lnTo>
                  <a:lnTo>
                    <a:pt x="0" y="223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FFB006"/>
            </a:solidFill>
            <a:ln w="0">
              <a:solidFill>
                <a:srgbClr val="FFB00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Rectangle 2"/>
          <p:cNvSpPr/>
          <p:nvPr userDrawn="1"/>
        </p:nvSpPr>
        <p:spPr bwMode="auto">
          <a:xfrm flipV="1">
            <a:off x="11727768" y="6616460"/>
            <a:ext cx="357555" cy="241540"/>
          </a:xfrm>
          <a:custGeom>
            <a:avLst/>
            <a:gdLst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90914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30529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224194"/>
              <a:gd name="connsiteY0" fmla="*/ 0 h 241540"/>
              <a:gd name="connsiteX1" fmla="*/ 7224194 w 7224194"/>
              <a:gd name="connsiteY1" fmla="*/ 0 h 241540"/>
              <a:gd name="connsiteX2" fmla="*/ 7030529 w 7224194"/>
              <a:gd name="connsiteY2" fmla="*/ 241540 h 241540"/>
              <a:gd name="connsiteX3" fmla="*/ 0 w 7224194"/>
              <a:gd name="connsiteY3" fmla="*/ 241540 h 241540"/>
              <a:gd name="connsiteX4" fmla="*/ 0 w 7224194"/>
              <a:gd name="connsiteY4" fmla="*/ 0 h 241540"/>
              <a:gd name="connsiteX0" fmla="*/ 0 w 7030529"/>
              <a:gd name="connsiteY0" fmla="*/ 0 h 241540"/>
              <a:gd name="connsiteX1" fmla="*/ 6983388 w 7030529"/>
              <a:gd name="connsiteY1" fmla="*/ 8626 h 241540"/>
              <a:gd name="connsiteX2" fmla="*/ 7030529 w 7030529"/>
              <a:gd name="connsiteY2" fmla="*/ 241540 h 241540"/>
              <a:gd name="connsiteX3" fmla="*/ 0 w 7030529"/>
              <a:gd name="connsiteY3" fmla="*/ 241540 h 241540"/>
              <a:gd name="connsiteX4" fmla="*/ 0 w 7030529"/>
              <a:gd name="connsiteY4" fmla="*/ 0 h 241540"/>
              <a:gd name="connsiteX0" fmla="*/ 0 w 7030529"/>
              <a:gd name="connsiteY0" fmla="*/ 1346 h 242886"/>
              <a:gd name="connsiteX1" fmla="*/ 6883510 w 7030529"/>
              <a:gd name="connsiteY1" fmla="*/ 0 h 242886"/>
              <a:gd name="connsiteX2" fmla="*/ 7030529 w 7030529"/>
              <a:gd name="connsiteY2" fmla="*/ 242886 h 242886"/>
              <a:gd name="connsiteX3" fmla="*/ 0 w 7030529"/>
              <a:gd name="connsiteY3" fmla="*/ 242886 h 242886"/>
              <a:gd name="connsiteX4" fmla="*/ 0 w 7030529"/>
              <a:gd name="connsiteY4" fmla="*/ 1346 h 242886"/>
              <a:gd name="connsiteX0" fmla="*/ 0 w 7033341"/>
              <a:gd name="connsiteY0" fmla="*/ 0 h 241540"/>
              <a:gd name="connsiteX1" fmla="*/ 7033341 w 7033341"/>
              <a:gd name="connsiteY1" fmla="*/ 6133 h 241540"/>
              <a:gd name="connsiteX2" fmla="*/ 7030529 w 7033341"/>
              <a:gd name="connsiteY2" fmla="*/ 241540 h 241540"/>
              <a:gd name="connsiteX3" fmla="*/ 0 w 7033341"/>
              <a:gd name="connsiteY3" fmla="*/ 241540 h 241540"/>
              <a:gd name="connsiteX4" fmla="*/ 0 w 7033341"/>
              <a:gd name="connsiteY4" fmla="*/ 0 h 241540"/>
              <a:gd name="connsiteX0" fmla="*/ 0 w 7030549"/>
              <a:gd name="connsiteY0" fmla="*/ 3839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0 w 7030549"/>
              <a:gd name="connsiteY4" fmla="*/ 3839 h 245379"/>
              <a:gd name="connsiteX0" fmla="*/ 898985 w 7030549"/>
              <a:gd name="connsiteY0" fmla="*/ 1346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898985 w 7030549"/>
              <a:gd name="connsiteY4" fmla="*/ 1346 h 24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0549" h="245379">
                <a:moveTo>
                  <a:pt x="898985" y="1346"/>
                </a:moveTo>
                <a:lnTo>
                  <a:pt x="6983397" y="0"/>
                </a:lnTo>
                <a:cubicBezTo>
                  <a:pt x="6982460" y="78469"/>
                  <a:pt x="7031466" y="166910"/>
                  <a:pt x="7030529" y="245379"/>
                </a:cubicBezTo>
                <a:lnTo>
                  <a:pt x="0" y="245379"/>
                </a:lnTo>
                <a:lnTo>
                  <a:pt x="898985" y="1346"/>
                </a:lnTo>
                <a:close/>
              </a:path>
            </a:pathLst>
          </a:custGeom>
          <a:solidFill>
            <a:srgbClr val="F3922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16" name="Rectangle 2"/>
          <p:cNvSpPr/>
          <p:nvPr userDrawn="1"/>
        </p:nvSpPr>
        <p:spPr bwMode="auto">
          <a:xfrm flipV="1">
            <a:off x="11834446" y="6616460"/>
            <a:ext cx="357555" cy="241540"/>
          </a:xfrm>
          <a:custGeom>
            <a:avLst/>
            <a:gdLst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90914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30529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224194"/>
              <a:gd name="connsiteY0" fmla="*/ 0 h 241540"/>
              <a:gd name="connsiteX1" fmla="*/ 7224194 w 7224194"/>
              <a:gd name="connsiteY1" fmla="*/ 0 h 241540"/>
              <a:gd name="connsiteX2" fmla="*/ 7030529 w 7224194"/>
              <a:gd name="connsiteY2" fmla="*/ 241540 h 241540"/>
              <a:gd name="connsiteX3" fmla="*/ 0 w 7224194"/>
              <a:gd name="connsiteY3" fmla="*/ 241540 h 241540"/>
              <a:gd name="connsiteX4" fmla="*/ 0 w 7224194"/>
              <a:gd name="connsiteY4" fmla="*/ 0 h 241540"/>
              <a:gd name="connsiteX0" fmla="*/ 0 w 7030529"/>
              <a:gd name="connsiteY0" fmla="*/ 0 h 241540"/>
              <a:gd name="connsiteX1" fmla="*/ 6983388 w 7030529"/>
              <a:gd name="connsiteY1" fmla="*/ 8626 h 241540"/>
              <a:gd name="connsiteX2" fmla="*/ 7030529 w 7030529"/>
              <a:gd name="connsiteY2" fmla="*/ 241540 h 241540"/>
              <a:gd name="connsiteX3" fmla="*/ 0 w 7030529"/>
              <a:gd name="connsiteY3" fmla="*/ 241540 h 241540"/>
              <a:gd name="connsiteX4" fmla="*/ 0 w 7030529"/>
              <a:gd name="connsiteY4" fmla="*/ 0 h 241540"/>
              <a:gd name="connsiteX0" fmla="*/ 0 w 7030529"/>
              <a:gd name="connsiteY0" fmla="*/ 1346 h 242886"/>
              <a:gd name="connsiteX1" fmla="*/ 6883510 w 7030529"/>
              <a:gd name="connsiteY1" fmla="*/ 0 h 242886"/>
              <a:gd name="connsiteX2" fmla="*/ 7030529 w 7030529"/>
              <a:gd name="connsiteY2" fmla="*/ 242886 h 242886"/>
              <a:gd name="connsiteX3" fmla="*/ 0 w 7030529"/>
              <a:gd name="connsiteY3" fmla="*/ 242886 h 242886"/>
              <a:gd name="connsiteX4" fmla="*/ 0 w 7030529"/>
              <a:gd name="connsiteY4" fmla="*/ 1346 h 242886"/>
              <a:gd name="connsiteX0" fmla="*/ 0 w 7033341"/>
              <a:gd name="connsiteY0" fmla="*/ 0 h 241540"/>
              <a:gd name="connsiteX1" fmla="*/ 7033341 w 7033341"/>
              <a:gd name="connsiteY1" fmla="*/ 6133 h 241540"/>
              <a:gd name="connsiteX2" fmla="*/ 7030529 w 7033341"/>
              <a:gd name="connsiteY2" fmla="*/ 241540 h 241540"/>
              <a:gd name="connsiteX3" fmla="*/ 0 w 7033341"/>
              <a:gd name="connsiteY3" fmla="*/ 241540 h 241540"/>
              <a:gd name="connsiteX4" fmla="*/ 0 w 7033341"/>
              <a:gd name="connsiteY4" fmla="*/ 0 h 241540"/>
              <a:gd name="connsiteX0" fmla="*/ 0 w 7030549"/>
              <a:gd name="connsiteY0" fmla="*/ 3839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0 w 7030549"/>
              <a:gd name="connsiteY4" fmla="*/ 3839 h 245379"/>
              <a:gd name="connsiteX0" fmla="*/ 898985 w 7030549"/>
              <a:gd name="connsiteY0" fmla="*/ 1346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898985 w 7030549"/>
              <a:gd name="connsiteY4" fmla="*/ 1346 h 24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0549" h="245379">
                <a:moveTo>
                  <a:pt x="898985" y="1346"/>
                </a:moveTo>
                <a:lnTo>
                  <a:pt x="6983397" y="0"/>
                </a:lnTo>
                <a:cubicBezTo>
                  <a:pt x="6982460" y="78469"/>
                  <a:pt x="7031466" y="166910"/>
                  <a:pt x="7030529" y="245379"/>
                </a:cubicBezTo>
                <a:lnTo>
                  <a:pt x="0" y="245379"/>
                </a:lnTo>
                <a:lnTo>
                  <a:pt x="898985" y="1346"/>
                </a:lnTo>
                <a:close/>
              </a:path>
            </a:pathLst>
          </a:custGeom>
          <a:solidFill>
            <a:srgbClr val="25252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24395" y="3131"/>
            <a:ext cx="10972800" cy="1141943"/>
          </a:xfrm>
          <a:prstGeom prst="rect">
            <a:avLst/>
          </a:prstGeom>
        </p:spPr>
        <p:txBody>
          <a:bodyPr vert="horz" lIns="68589" tIns="34295" rIns="68589" bIns="342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98721"/>
            <a:ext cx="10972800" cy="4521775"/>
          </a:xfrm>
          <a:prstGeom prst="rect">
            <a:avLst/>
          </a:prstGeom>
        </p:spPr>
        <p:txBody>
          <a:bodyPr vert="horz" lIns="68589" tIns="34295" rIns="68589" bIns="342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5"/>
          <p:cNvSpPr txBox="1">
            <a:spLocks/>
          </p:cNvSpPr>
          <p:nvPr/>
        </p:nvSpPr>
        <p:spPr>
          <a:xfrm>
            <a:off x="11852578" y="6607996"/>
            <a:ext cx="472973" cy="3647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4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91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837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783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729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674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62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56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9601925-951F-4EA8-91E5-A517312BFAAA}" type="slidenum">
              <a:rPr lang="en-US" sz="1050" smtClean="0">
                <a:solidFill>
                  <a:schemeClr val="bg1"/>
                </a:solidFill>
                <a:latin typeface="Helvetica Condensed" pitchFamily="34" charset="0"/>
              </a:rPr>
              <a:pPr/>
              <a:t>‹#›</a:t>
            </a:fld>
            <a:endParaRPr lang="en-US" sz="1465" dirty="0">
              <a:solidFill>
                <a:schemeClr val="bg1"/>
              </a:solidFill>
              <a:latin typeface="Helvetica Condensed" pitchFamily="34" charset="0"/>
            </a:endParaRP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7689703" y="6621387"/>
            <a:ext cx="4091930" cy="245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99" kern="1200" dirty="0" smtClean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www.hexaware.com  | </a:t>
            </a:r>
            <a:r>
              <a:rPr lang="en-US" sz="999" dirty="0" smtClean="0">
                <a:solidFill>
                  <a:sysClr val="windowText" lastClr="000000"/>
                </a:solidFill>
              </a:rPr>
              <a:t>© </a:t>
            </a:r>
            <a:r>
              <a:rPr lang="en-US" sz="999" dirty="0">
                <a:solidFill>
                  <a:sysClr val="windowText" lastClr="000000"/>
                </a:solidFill>
              </a:rPr>
              <a:t>Hexaware Technologies. All rights reserved</a:t>
            </a:r>
            <a:r>
              <a:rPr lang="en-US" sz="999" dirty="0" smtClean="0">
                <a:solidFill>
                  <a:sysClr val="windowText" lastClr="000000"/>
                </a:solidFill>
              </a:rPr>
              <a:t>. </a:t>
            </a:r>
            <a:endParaRPr lang="en-US" sz="999" dirty="0">
              <a:solidFill>
                <a:sysClr val="windowText" lastClr="000000"/>
              </a:solidFill>
            </a:endParaRPr>
          </a:p>
        </p:txBody>
      </p:sp>
      <p:grpSp>
        <p:nvGrpSpPr>
          <p:cNvPr id="53" name="Group 4"/>
          <p:cNvGrpSpPr>
            <a:grpSpLocks noChangeAspect="1"/>
          </p:cNvGrpSpPr>
          <p:nvPr userDrawn="1"/>
        </p:nvGrpSpPr>
        <p:grpSpPr bwMode="auto">
          <a:xfrm>
            <a:off x="10765766" y="279177"/>
            <a:ext cx="1257954" cy="676946"/>
            <a:chOff x="301" y="1068"/>
            <a:chExt cx="1403" cy="755"/>
          </a:xfrm>
        </p:grpSpPr>
        <p:sp>
          <p:nvSpPr>
            <p:cNvPr id="54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"/>
            <p:cNvSpPr>
              <a:spLocks/>
            </p:cNvSpPr>
            <p:nvPr userDrawn="1"/>
          </p:nvSpPr>
          <p:spPr bwMode="auto">
            <a:xfrm>
              <a:off x="311" y="1710"/>
              <a:ext cx="136" cy="5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4566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703" r:id="rId15"/>
    <p:sldLayoutId id="2147483704" r:id="rId16"/>
    <p:sldLayoutId id="2147483692" r:id="rId17"/>
    <p:sldLayoutId id="2147483693" r:id="rId18"/>
    <p:sldLayoutId id="2147483694" r:id="rId19"/>
    <p:sldLayoutId id="2147483695" r:id="rId20"/>
    <p:sldLayoutId id="2147483701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197">
          <a:solidFill>
            <a:srgbClr val="4D4D4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5pPr>
      <a:lvl6pPr marL="609036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6pPr>
      <a:lvl7pPr marL="1218072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7pPr>
      <a:lvl8pPr marL="1827108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8pPr>
      <a:lvl9pPr marL="2436144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9pPr>
    </p:titleStyle>
    <p:bodyStyle>
      <a:lvl1pPr marL="456777" indent="-456777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398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89684" indent="-38064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522590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131626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740663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49699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6pPr>
      <a:lvl7pPr marL="3958735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7pPr>
      <a:lvl8pPr marL="4567771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8pPr>
      <a:lvl9pPr marL="5176807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036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072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108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144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1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217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3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2289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Word_Document1.docx"/><Relationship Id="rId5" Type="http://schemas.openxmlformats.org/officeDocument/2006/relationships/oleObject" Target="../embeddings/oleObject2.bin"/><Relationship Id="rId4" Type="http://schemas.openxmlformats.org/officeDocument/2006/relationships/image" Target="../media/image9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2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5.w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078" y="4718050"/>
            <a:ext cx="11360807" cy="1141943"/>
          </a:xfrm>
        </p:spPr>
        <p:txBody>
          <a:bodyPr>
            <a:normAutofit/>
          </a:bodyPr>
          <a:lstStyle/>
          <a:p>
            <a:r>
              <a:rPr lang="en-US" dirty="0" smtClean="0"/>
              <a:t>Angular 2 – </a:t>
            </a:r>
            <a:r>
              <a:rPr lang="en-US" sz="3600" dirty="0" smtClean="0"/>
              <a:t>Routing and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8097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RouterOutlet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77" y="1219047"/>
            <a:ext cx="9710693" cy="4691896"/>
          </a:xfrm>
          <a:prstGeom prst="rect">
            <a:avLst/>
          </a:prstGeom>
        </p:spPr>
      </p:pic>
      <p:sp>
        <p:nvSpPr>
          <p:cNvPr id="8" name="Line Callout 2 (Accent Bar) 7"/>
          <p:cNvSpPr/>
          <p:nvPr/>
        </p:nvSpPr>
        <p:spPr bwMode="auto">
          <a:xfrm>
            <a:off x="5807751" y="827012"/>
            <a:ext cx="3461658" cy="2590952"/>
          </a:xfrm>
          <a:prstGeom prst="accentCallout2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/>
              <a:t> template: `</a:t>
            </a:r>
          </a:p>
          <a:p>
            <a:r>
              <a:rPr lang="en-US" sz="1400" dirty="0"/>
              <a:t>   &lt;</a:t>
            </a:r>
            <a:r>
              <a:rPr lang="en-US" sz="1400" dirty="0" err="1"/>
              <a:t>ul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  &lt;li&gt;&lt;a [routerLink] = "['/Product']"&gt;Product&lt;/a&gt;&lt;/li&gt;</a:t>
            </a:r>
          </a:p>
          <a:p>
            <a:r>
              <a:rPr lang="en-US" sz="1400" dirty="0"/>
              <a:t>      &lt;li&gt;&lt;a [routerLink] = "['/Inventory']"&gt;Inventory&lt;/a&gt;&lt;/li&gt;</a:t>
            </a:r>
          </a:p>
          <a:p>
            <a:r>
              <a:rPr lang="en-US" sz="1400" dirty="0"/>
              <a:t>   &lt;/</a:t>
            </a:r>
            <a:r>
              <a:rPr lang="en-US" sz="1400" dirty="0" err="1"/>
              <a:t>ul</a:t>
            </a:r>
            <a:r>
              <a:rPr lang="en-US" sz="1400" dirty="0"/>
              <a:t>&gt;</a:t>
            </a:r>
          </a:p>
          <a:p>
            <a:r>
              <a:rPr lang="en-US" sz="1400" dirty="0"/>
              <a:t>   &lt;router-outlet&gt;&lt;/router-outlet&gt;`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export class AppComponent  { }</a:t>
            </a:r>
          </a:p>
        </p:txBody>
      </p:sp>
    </p:spTree>
    <p:extLst>
      <p:ext uri="{BB962C8B-B14F-4D97-AF65-F5344CB8AC3E}">
        <p14:creationId xmlns:p14="http://schemas.microsoft.com/office/powerpoint/2010/main" val="2960671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RouterOutlet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209" y="1286955"/>
            <a:ext cx="4941891" cy="4897665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The RouterOutlet directive inform the  router place to render the content in the </a:t>
            </a:r>
            <a:r>
              <a:rPr lang="en-US" dirty="0" smtClean="0"/>
              <a:t>view. Whenever </a:t>
            </a:r>
            <a:r>
              <a:rPr lang="en-US" dirty="0"/>
              <a:t>we switch routes, our content will be rendered in place of the router-outlet tag.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6531429" y="1947808"/>
            <a:ext cx="5094514" cy="357595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/>
              <a:t>@View({</a:t>
            </a:r>
          </a:p>
          <a:p>
            <a:r>
              <a:rPr lang="en-US" sz="2400" dirty="0"/>
              <a:t>  template: `</a:t>
            </a:r>
          </a:p>
          <a:p>
            <a:r>
              <a:rPr lang="en-US" sz="2400" dirty="0"/>
              <a:t>  &lt;div&gt;</a:t>
            </a:r>
          </a:p>
          <a:p>
            <a:r>
              <a:rPr lang="en-US" sz="2400" dirty="0"/>
              <a:t>    Stuff in the outer template here</a:t>
            </a:r>
          </a:p>
          <a:p>
            <a:r>
              <a:rPr lang="en-US" sz="2400" dirty="0"/>
              <a:t>    &lt;router-outlet&gt;&lt;/router-outlet&gt;</a:t>
            </a:r>
          </a:p>
          <a:p>
            <a:r>
              <a:rPr lang="en-US" sz="2400" dirty="0"/>
              <a:t>  &lt;/div&gt;</a:t>
            </a:r>
          </a:p>
          <a:p>
            <a:r>
              <a:rPr lang="en-US" sz="2400" dirty="0"/>
              <a:t> ` </a:t>
            </a:r>
          </a:p>
          <a:p>
            <a:r>
              <a:rPr lang="en-US" sz="2400" dirty="0"/>
              <a:t>})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2291423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RouterLink</a:t>
            </a:r>
            <a:endParaRPr lang="en-US" dirty="0"/>
          </a:p>
        </p:txBody>
      </p:sp>
      <p:sp>
        <p:nvSpPr>
          <p:cNvPr id="5" name="Flowchart: Punched Tape 4"/>
          <p:cNvSpPr/>
          <p:nvPr/>
        </p:nvSpPr>
        <p:spPr bwMode="auto">
          <a:xfrm>
            <a:off x="7283668" y="1860328"/>
            <a:ext cx="4209393" cy="2963917"/>
          </a:xfrm>
          <a:prstGeom prst="flowChartPunchedTape">
            <a:avLst/>
          </a:prstGeom>
          <a:solidFill>
            <a:schemeClr val="accent4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kern="0" dirty="0">
                <a:solidFill>
                  <a:schemeClr val="bg1"/>
                </a:solidFill>
              </a:rPr>
              <a:t>The argument to router-link is an array with the route name as the first element (e.g. ['home'])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390341" y="3677760"/>
            <a:ext cx="5012872" cy="169434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b="1" dirty="0" smtClean="0"/>
              <a:t>&lt;</a:t>
            </a:r>
            <a:r>
              <a:rPr lang="en-US" sz="1600" b="1" dirty="0"/>
              <a:t>li&gt;&lt;a [router-link]="['home']"&gt;Home&lt;/a&gt;&lt;/li&gt;</a:t>
            </a:r>
          </a:p>
          <a:p>
            <a:r>
              <a:rPr lang="en-US" sz="1600" b="1" dirty="0" smtClean="0"/>
              <a:t>&lt;li</a:t>
            </a:r>
            <a:r>
              <a:rPr lang="en-US" sz="1600" b="1" dirty="0"/>
              <a:t>&gt;&lt;a [router-link]="['login']"&gt;Login&lt;/a&gt;&lt;/li&gt;</a:t>
            </a:r>
          </a:p>
          <a:p>
            <a:r>
              <a:rPr lang="en-US" sz="1600" b="1" dirty="0" smtClean="0"/>
              <a:t>&lt;</a:t>
            </a:r>
            <a:r>
              <a:rPr lang="en-US" sz="1600" b="1" dirty="0"/>
              <a:t>li&gt;&lt;a [</a:t>
            </a:r>
            <a:r>
              <a:rPr lang="en-US" sz="1600" b="1" dirty="0" err="1" smtClean="0"/>
              <a:t>routerlink</a:t>
            </a:r>
            <a:r>
              <a:rPr lang="en-US" sz="1600" b="1" dirty="0"/>
              <a:t>]="['dashboard']"&gt;Dashboard&lt;/a</a:t>
            </a:r>
            <a:r>
              <a:rPr lang="en-US" sz="1600" b="1" dirty="0" smtClean="0"/>
              <a:t>&gt;</a:t>
            </a:r>
          </a:p>
          <a:p>
            <a:r>
              <a:rPr lang="en-US" sz="1600" b="1" dirty="0" smtClean="0"/>
              <a:t>&lt;/</a:t>
            </a:r>
            <a:r>
              <a:rPr lang="en-US" sz="1600" b="1" dirty="0"/>
              <a:t>li&gt;</a:t>
            </a:r>
          </a:p>
          <a:p>
            <a:r>
              <a:rPr lang="en-US" sz="1600" b="1" dirty="0"/>
              <a:t>   </a:t>
            </a:r>
            <a:endParaRPr kumimoji="0" lang="en-US" sz="1600" b="1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Flowchart: Sequential Access Storage 5"/>
          <p:cNvSpPr/>
          <p:nvPr/>
        </p:nvSpPr>
        <p:spPr bwMode="auto">
          <a:xfrm>
            <a:off x="963385" y="1192944"/>
            <a:ext cx="3331028" cy="2118884"/>
          </a:xfrm>
          <a:prstGeom prst="flowChartMagneticTape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 smtClean="0"/>
              <a:t>Router Link </a:t>
            </a:r>
            <a:r>
              <a:rPr lang="en-US" sz="2400" dirty="0"/>
              <a:t>directive helps to Navigate between routes</a:t>
            </a:r>
          </a:p>
        </p:txBody>
      </p:sp>
    </p:spTree>
    <p:extLst>
      <p:ext uri="{BB962C8B-B14F-4D97-AF65-F5344CB8AC3E}">
        <p14:creationId xmlns:p14="http://schemas.microsoft.com/office/powerpoint/2010/main" val="26164844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Demo – step 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7" y="1583871"/>
            <a:ext cx="9078686" cy="42127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837" y="1214539"/>
            <a:ext cx="3363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Inventory.component.ts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0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Demo – step </a:t>
            </a:r>
            <a:r>
              <a:rPr lang="en-US" dirty="0" smtClean="0"/>
              <a:t>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5" y="2122715"/>
            <a:ext cx="8784771" cy="38372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5029" y="1665514"/>
            <a:ext cx="3282042" cy="375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Product.component.ts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2544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Demo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456515"/>
              </p:ext>
            </p:extLst>
          </p:nvPr>
        </p:nvGraphicFramePr>
        <p:xfrm>
          <a:off x="1798320" y="2160270"/>
          <a:ext cx="2482533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3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8320" y="2160270"/>
                        <a:ext cx="2482533" cy="184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130728"/>
              </p:ext>
            </p:extLst>
          </p:nvPr>
        </p:nvGraphicFramePr>
        <p:xfrm>
          <a:off x="7498080" y="2257198"/>
          <a:ext cx="2011680" cy="1309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4" name="Document" showAsIcon="1" r:id="rId6" imgW="914400" imgH="771480" progId="Word.Document.12">
                  <p:embed/>
                </p:oleObj>
              </mc:Choice>
              <mc:Fallback>
                <p:oleObj name="Document" showAsIcon="1" r:id="rId6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98080" y="2257198"/>
                        <a:ext cx="2011680" cy="1309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4639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576515"/>
            <a:ext cx="3428529" cy="489766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A form is a document with  fields to write or select, for a series of documents with similar contents. 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4457700" y="1576515"/>
            <a:ext cx="6947673" cy="429962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58465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4299" y="1464691"/>
            <a:ext cx="4043291" cy="3869308"/>
          </a:xfr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export class Student {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constructor(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</a:t>
            </a:r>
            <a:r>
              <a:rPr lang="en-US" dirty="0" err="1">
                <a:solidFill>
                  <a:schemeClr val="bg1"/>
                </a:solidFill>
              </a:rPr>
              <a:t>rollNo</a:t>
            </a:r>
            <a:r>
              <a:rPr lang="en-US" dirty="0">
                <a:solidFill>
                  <a:schemeClr val="bg1"/>
                </a:solidFill>
              </a:rPr>
              <a:t>: number,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name: string,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course: string,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branch?: string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) {  }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Pentagon 4"/>
          <p:cNvSpPr/>
          <p:nvPr/>
        </p:nvSpPr>
        <p:spPr bwMode="auto">
          <a:xfrm>
            <a:off x="569152" y="2945463"/>
            <a:ext cx="5156734" cy="630494"/>
          </a:xfrm>
          <a:prstGeom prst="homePlat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Model class with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constructor and attributes</a:t>
            </a:r>
          </a:p>
        </p:txBody>
      </p:sp>
    </p:spTree>
    <p:extLst>
      <p:ext uri="{BB962C8B-B14F-4D97-AF65-F5344CB8AC3E}">
        <p14:creationId xmlns:p14="http://schemas.microsoft.com/office/powerpoint/2010/main" val="15745162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WebPage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 bwMode="auto">
          <a:xfrm>
            <a:off x="778548" y="1758042"/>
            <a:ext cx="3298372" cy="446314"/>
          </a:xfrm>
          <a:prstGeom prst="homePlat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Syntax Creating Label:</a:t>
            </a:r>
          </a:p>
          <a:p>
            <a:r>
              <a:rPr lang="en-US" sz="2400" dirty="0">
                <a:solidFill>
                  <a:schemeClr val="bg1"/>
                </a:solidFill>
              </a:rPr>
              <a:t>	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5421086" y="1556656"/>
            <a:ext cx="5399315" cy="84908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&lt;label for="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"&gt;Roll No&lt;/label&gt;</a:t>
            </a:r>
          </a:p>
        </p:txBody>
      </p:sp>
      <p:sp>
        <p:nvSpPr>
          <p:cNvPr id="6" name="Pentagon 5"/>
          <p:cNvSpPr/>
          <p:nvPr/>
        </p:nvSpPr>
        <p:spPr bwMode="auto">
          <a:xfrm>
            <a:off x="778548" y="3554188"/>
            <a:ext cx="3695481" cy="462641"/>
          </a:xfrm>
          <a:prstGeom prst="homePlat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Syntax Creating </a:t>
            </a:r>
            <a:r>
              <a:rPr lang="en-US" sz="2000" dirty="0" smtClean="0">
                <a:solidFill>
                  <a:schemeClr val="bg1"/>
                </a:solidFill>
              </a:rPr>
              <a:t>text box: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	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5421086" y="2634342"/>
            <a:ext cx="5399315" cy="2476501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&lt; input </a:t>
            </a:r>
            <a:r>
              <a:rPr lang="en-US" sz="2000" b="1" dirty="0">
                <a:solidFill>
                  <a:schemeClr val="bg1"/>
                </a:solidFill>
              </a:rPr>
              <a:t>type="</a:t>
            </a:r>
            <a:r>
              <a:rPr lang="en-US" sz="2000" b="1" dirty="0" smtClean="0">
                <a:solidFill>
                  <a:schemeClr val="bg1"/>
                </a:solidFill>
              </a:rPr>
              <a:t>text“ </a:t>
            </a:r>
            <a:r>
              <a:rPr lang="en-US" sz="2000" b="1" dirty="0">
                <a:solidFill>
                  <a:schemeClr val="bg1"/>
                </a:solidFill>
              </a:rPr>
              <a:t>	</a:t>
            </a:r>
            <a:endParaRPr lang="en-US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class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 smtClean="0">
                <a:solidFill>
                  <a:schemeClr val="bg1"/>
                </a:solidFill>
              </a:rPr>
              <a:t>formcontrol</a:t>
            </a:r>
            <a:r>
              <a:rPr lang="en-US" sz="2000" b="1" dirty="0" smtClean="0">
                <a:solidFill>
                  <a:schemeClr val="bg1"/>
                </a:solidFill>
              </a:rPr>
              <a:t>“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id="</a:t>
            </a:r>
            <a:r>
              <a:rPr lang="en-US" sz="2000" b="1" dirty="0" err="1" smtClean="0">
                <a:solidFill>
                  <a:schemeClr val="bg1"/>
                </a:solidFill>
              </a:rPr>
              <a:t>rollNo</a:t>
            </a:r>
            <a:r>
              <a:rPr lang="en-US" sz="2000" b="1" dirty="0" smtClean="0">
                <a:solidFill>
                  <a:schemeClr val="bg1"/>
                </a:solidFill>
              </a:rPr>
              <a:t>“ required [(</a:t>
            </a:r>
            <a:r>
              <a:rPr lang="en-US" sz="2000" b="1" dirty="0" err="1">
                <a:solidFill>
                  <a:schemeClr val="bg1"/>
                </a:solidFill>
              </a:rPr>
              <a:t>ngModel</a:t>
            </a:r>
            <a:r>
              <a:rPr lang="en-US" sz="2000" b="1" dirty="0">
                <a:solidFill>
                  <a:schemeClr val="bg1"/>
                </a:solidFill>
              </a:rPr>
              <a:t>)]="</a:t>
            </a:r>
            <a:r>
              <a:rPr lang="en-US" sz="2000" b="1" dirty="0" err="1">
                <a:solidFill>
                  <a:schemeClr val="bg1"/>
                </a:solidFill>
              </a:rPr>
              <a:t>model.rollNo</a:t>
            </a:r>
            <a:r>
              <a:rPr lang="en-US" sz="2000" b="1" dirty="0">
                <a:solidFill>
                  <a:schemeClr val="bg1"/>
                </a:solidFill>
              </a:rPr>
              <a:t>" </a:t>
            </a:r>
            <a:endParaRPr lang="en-US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name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"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#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 smtClean="0">
                <a:solidFill>
                  <a:schemeClr val="bg1"/>
                </a:solidFill>
              </a:rPr>
              <a:t>ngModel</a:t>
            </a:r>
            <a:r>
              <a:rPr lang="en-US" sz="2000" b="1" dirty="0" smtClean="0">
                <a:solidFill>
                  <a:schemeClr val="bg1"/>
                </a:solidFill>
              </a:rPr>
              <a:t>“ &gt;</a:t>
            </a:r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842993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Option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0" y="1576515"/>
            <a:ext cx="4466975" cy="395342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</a:t>
            </a:r>
            <a:r>
              <a:rPr lang="en-US" sz="2000" b="1" dirty="0"/>
              <a:t>select class="</a:t>
            </a:r>
            <a:r>
              <a:rPr lang="en-US" sz="2000" b="1" dirty="0" smtClean="0"/>
              <a:t>form-control“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/>
              <a:t> required  </a:t>
            </a:r>
            <a:r>
              <a:rPr lang="en-US" sz="2000" b="1" dirty="0" smtClean="0"/>
              <a:t>[(</a:t>
            </a:r>
            <a:r>
              <a:rPr lang="en-US" sz="2000" b="1" dirty="0" err="1"/>
              <a:t>ngModel</a:t>
            </a:r>
            <a:r>
              <a:rPr lang="en-US" sz="2000" b="1" dirty="0" smtClean="0"/>
              <a:t>)]=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"</a:t>
            </a:r>
            <a:r>
              <a:rPr lang="en-US" sz="2000" b="1" dirty="0" err="1" smtClean="0"/>
              <a:t>model.course</a:t>
            </a:r>
            <a:r>
              <a:rPr lang="en-US" sz="2000" b="1" dirty="0" smtClean="0"/>
              <a:t>“ name="course"&gt;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</a:t>
            </a:r>
            <a:r>
              <a:rPr lang="en-US" sz="2000" b="1" dirty="0"/>
              <a:t>option *</a:t>
            </a:r>
            <a:r>
              <a:rPr lang="en-US" sz="2000" b="1" dirty="0" err="1"/>
              <a:t>ngFor</a:t>
            </a:r>
            <a:r>
              <a:rPr lang="en-US" sz="2000" b="1" dirty="0"/>
              <a:t>="let p of courses" [value]="p"&gt;{{p}}&lt;/option&gt;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&lt;/</a:t>
            </a:r>
            <a:r>
              <a:rPr lang="en-US" sz="2000" b="1" dirty="0"/>
              <a:t>select&gt;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Explosion 2 4"/>
          <p:cNvSpPr/>
          <p:nvPr/>
        </p:nvSpPr>
        <p:spPr bwMode="auto">
          <a:xfrm>
            <a:off x="1126672" y="1333196"/>
            <a:ext cx="5894614" cy="4741033"/>
          </a:xfrm>
          <a:prstGeom prst="irregularSeal2">
            <a:avLst/>
          </a:prstGeom>
          <a:solidFill>
            <a:schemeClr val="tx1">
              <a:lumMod val="25000"/>
              <a:lumOff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smtClean="0">
                <a:ln>
                  <a:noFill/>
                </a:ln>
                <a:solidFill>
                  <a:srgbClr val="B40028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ngFor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B40028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=“let p of courses”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solidFill>
                  <a:srgbClr val="002060"/>
                </a:solidFill>
                <a:latin typeface="Arial" pitchFamily="34" charset="0"/>
                <a:ea typeface="ＭＳ Ｐゴシック"/>
                <a:cs typeface="ＭＳ Ｐゴシック"/>
              </a:rPr>
              <a:t>c</a:t>
            </a:r>
            <a:r>
              <a:rPr lang="en-US" sz="2000" b="1" dirty="0" smtClean="0">
                <a:solidFill>
                  <a:srgbClr val="002060"/>
                </a:solidFill>
                <a:latin typeface="Arial" pitchFamily="34" charset="0"/>
                <a:ea typeface="ＭＳ Ｐゴシック"/>
                <a:cs typeface="ＭＳ Ｐゴシック"/>
              </a:rPr>
              <a:t>ourses we are getting from previous page and p is a local variable in for loop</a:t>
            </a:r>
            <a:endParaRPr kumimoji="0" lang="en-US" sz="2000" b="1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 smtClean="0">
              <a:ln>
                <a:noFill/>
              </a:ln>
              <a:solidFill>
                <a:srgbClr val="B40028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780754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Session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64" dirty="0" smtClean="0">
                <a:solidFill>
                  <a:schemeClr val="tx1"/>
                </a:solidFill>
              </a:rPr>
              <a:t>To understand and workout the base concept of routing and Navigation using dynamic forms from below topics.</a:t>
            </a:r>
          </a:p>
          <a:p>
            <a:r>
              <a:rPr lang="en-US" sz="2664" dirty="0" smtClean="0">
                <a:solidFill>
                  <a:schemeClr val="tx1"/>
                </a:solidFill>
              </a:rPr>
              <a:t>Routing</a:t>
            </a:r>
          </a:p>
          <a:p>
            <a:r>
              <a:rPr lang="en-US" sz="2664" dirty="0" smtClean="0">
                <a:solidFill>
                  <a:schemeClr val="tx1"/>
                </a:solidFill>
              </a:rPr>
              <a:t>Navigation</a:t>
            </a:r>
          </a:p>
          <a:p>
            <a:r>
              <a:rPr lang="en-US" sz="2664" smtClean="0">
                <a:solidFill>
                  <a:schemeClr val="tx1"/>
                </a:solidFill>
              </a:rPr>
              <a:t>Form</a:t>
            </a:r>
            <a:endParaRPr lang="en-US" sz="2664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1508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Option</a:t>
            </a: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4996543" y="1224643"/>
            <a:ext cx="6498771" cy="300445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  <a:p>
            <a:r>
              <a:rPr lang="en-US" sz="2400" dirty="0">
                <a:solidFill>
                  <a:srgbClr val="000061"/>
                </a:solidFill>
              </a:rPr>
              <a:t>courses = ['Select the </a:t>
            </a:r>
            <a:r>
              <a:rPr lang="en-US" sz="2400" dirty="0" err="1">
                <a:solidFill>
                  <a:srgbClr val="000061"/>
                </a:solidFill>
              </a:rPr>
              <a:t>course','Computer</a:t>
            </a:r>
            <a:r>
              <a:rPr lang="en-US" sz="2400" dirty="0">
                <a:solidFill>
                  <a:srgbClr val="000061"/>
                </a:solidFill>
              </a:rPr>
              <a:t>', 'Electronics',</a:t>
            </a:r>
          </a:p>
          <a:p>
            <a:r>
              <a:rPr lang="en-US" sz="2400" dirty="0">
                <a:solidFill>
                  <a:srgbClr val="000061"/>
                </a:solidFill>
              </a:rPr>
              <a:t>            'Mechanical', '</a:t>
            </a:r>
            <a:r>
              <a:rPr lang="en-US" sz="2400" dirty="0" err="1">
                <a:solidFill>
                  <a:srgbClr val="000061"/>
                </a:solidFill>
              </a:rPr>
              <a:t>Electrical','Chemical</a:t>
            </a:r>
            <a:r>
              <a:rPr lang="en-US" sz="2400" dirty="0">
                <a:solidFill>
                  <a:srgbClr val="000061"/>
                </a:solidFill>
              </a:rPr>
              <a:t>'];</a:t>
            </a:r>
            <a:endParaRPr kumimoji="0" 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Explosion 2 5"/>
          <p:cNvSpPr/>
          <p:nvPr/>
        </p:nvSpPr>
        <p:spPr bwMode="auto">
          <a:xfrm>
            <a:off x="947057" y="1224642"/>
            <a:ext cx="4441372" cy="4718957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Select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one from multiple option syntax for Angular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20396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Button</a:t>
            </a:r>
            <a:endParaRPr lang="en-US" dirty="0"/>
          </a:p>
        </p:txBody>
      </p:sp>
      <p:sp>
        <p:nvSpPr>
          <p:cNvPr id="5" name="Flowchart: Document 4"/>
          <p:cNvSpPr/>
          <p:nvPr/>
        </p:nvSpPr>
        <p:spPr bwMode="auto">
          <a:xfrm>
            <a:off x="1371601" y="1763486"/>
            <a:ext cx="9731828" cy="1992085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/>
              <a:t> &lt;button type="submit" class="btn btn-danger"&gt;Submit&lt;/button&gt;</a:t>
            </a:r>
            <a:endParaRPr lang="en-US" sz="2400" dirty="0"/>
          </a:p>
        </p:txBody>
      </p:sp>
      <p:sp>
        <p:nvSpPr>
          <p:cNvPr id="6" name="Explosion 2 5"/>
          <p:cNvSpPr/>
          <p:nvPr/>
        </p:nvSpPr>
        <p:spPr bwMode="auto">
          <a:xfrm>
            <a:off x="4474028" y="2971799"/>
            <a:ext cx="5747657" cy="2971800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Angular Syntax for submit button</a:t>
            </a:r>
          </a:p>
        </p:txBody>
      </p:sp>
    </p:spTree>
    <p:extLst>
      <p:ext uri="{BB962C8B-B14F-4D97-AF65-F5344CB8AC3E}">
        <p14:creationId xmlns:p14="http://schemas.microsoft.com/office/powerpoint/2010/main" val="14240322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create a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322615"/>
            <a:ext cx="11373491" cy="5151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Step 1 : Create </a:t>
            </a:r>
            <a:r>
              <a:rPr lang="en-US" sz="2800" b="1" dirty="0" err="1" smtClean="0"/>
              <a:t>Student.ts</a:t>
            </a:r>
            <a:r>
              <a:rPr lang="en-US" sz="2800" b="1" dirty="0" smtClean="0"/>
              <a:t> file</a:t>
            </a:r>
          </a:p>
          <a:p>
            <a:pPr marL="0" indent="0">
              <a:buNone/>
            </a:pPr>
            <a:r>
              <a:rPr lang="en-US" sz="2800" b="1" dirty="0" smtClean="0"/>
              <a:t>Step 2 : Create Student-form.component.html file</a:t>
            </a:r>
          </a:p>
          <a:p>
            <a:pPr marL="0" indent="0">
              <a:buNone/>
            </a:pPr>
            <a:r>
              <a:rPr lang="en-US" sz="2800" b="1" dirty="0" smtClean="0"/>
              <a:t>Step 3 :Create Student-</a:t>
            </a:r>
            <a:r>
              <a:rPr lang="en-US" sz="2800" b="1" dirty="0" err="1" smtClean="0"/>
              <a:t>form.component.ts</a:t>
            </a:r>
            <a:r>
              <a:rPr lang="en-US" sz="2800" b="1" dirty="0" smtClean="0"/>
              <a:t> file</a:t>
            </a:r>
          </a:p>
          <a:p>
            <a:pPr marL="0" indent="0">
              <a:buNone/>
            </a:pP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81063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form with supporting classes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503207"/>
              </p:ext>
            </p:extLst>
          </p:nvPr>
        </p:nvGraphicFramePr>
        <p:xfrm>
          <a:off x="430209" y="1872343"/>
          <a:ext cx="2808514" cy="2155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1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0209" y="1872343"/>
                        <a:ext cx="2808514" cy="2155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516566"/>
              </p:ext>
            </p:extLst>
          </p:nvPr>
        </p:nvGraphicFramePr>
        <p:xfrm>
          <a:off x="8534400" y="1502228"/>
          <a:ext cx="3048000" cy="2177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2" name="Packager Shell Object" showAsIcon="1" r:id="rId5" imgW="914400" imgH="771480" progId="Package">
                  <p:embed/>
                </p:oleObj>
              </mc:Choice>
              <mc:Fallback>
                <p:oleObj name="Packager Shell Object" showAsIcon="1" r:id="rId5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34400" y="1502228"/>
                        <a:ext cx="3048000" cy="21771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761316"/>
              </p:ext>
            </p:extLst>
          </p:nvPr>
        </p:nvGraphicFramePr>
        <p:xfrm>
          <a:off x="4776218" y="2764972"/>
          <a:ext cx="2220686" cy="21803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" name="Packager Shell Object" showAsIcon="1" r:id="rId7" imgW="914400" imgH="771480" progId="Package">
                  <p:embed/>
                </p:oleObj>
              </mc:Choice>
              <mc:Fallback>
                <p:oleObj name="Packager Shell Object" showAsIcon="1" r:id="rId7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76218" y="2764972"/>
                        <a:ext cx="2220686" cy="21803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8132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component demo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32867"/>
              </p:ext>
            </p:extLst>
          </p:nvPr>
        </p:nvGraphicFramePr>
        <p:xfrm>
          <a:off x="1583872" y="2188029"/>
          <a:ext cx="4310743" cy="27921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3872" y="2188029"/>
                        <a:ext cx="4310743" cy="27921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1121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Recollect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 smtClean="0"/>
              <a:t>Routing </a:t>
            </a:r>
            <a:r>
              <a:rPr lang="en-US" dirty="0" smtClean="0"/>
              <a:t>: </a:t>
            </a:r>
            <a:r>
              <a:rPr lang="en-US" dirty="0"/>
              <a:t>Routing helps </a:t>
            </a:r>
            <a:r>
              <a:rPr lang="en-US" dirty="0" smtClean="0"/>
              <a:t>users </a:t>
            </a:r>
            <a:r>
              <a:rPr lang="en-US" dirty="0"/>
              <a:t>to navigate to different </a:t>
            </a:r>
            <a:r>
              <a:rPr lang="en-US" dirty="0" smtClean="0"/>
              <a:t>pages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Form</a:t>
            </a:r>
            <a:r>
              <a:rPr lang="en-US" dirty="0" smtClean="0"/>
              <a:t> :A </a:t>
            </a:r>
            <a:r>
              <a:rPr lang="en-US" dirty="0"/>
              <a:t>form is a document with  fields to write or select, for a series of documents with similar contents. </a:t>
            </a: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03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258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16280" y="1576515"/>
            <a:ext cx="10683239" cy="426040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Routing used to navigate to different pages based on the option they selected from a page. </a:t>
            </a:r>
          </a:p>
          <a:p>
            <a:pPr>
              <a:lnSpc>
                <a:spcPct val="200000"/>
              </a:lnSpc>
            </a:pPr>
            <a:r>
              <a:rPr lang="en-US" dirty="0"/>
              <a:t>The required Angular component will be rendered on selected option.</a:t>
            </a:r>
          </a:p>
        </p:txBody>
      </p:sp>
    </p:spTree>
    <p:extLst>
      <p:ext uri="{BB962C8B-B14F-4D97-AF65-F5344CB8AC3E}">
        <p14:creationId xmlns:p14="http://schemas.microsoft.com/office/powerpoint/2010/main" val="831679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960120" y="1274164"/>
            <a:ext cx="10627277" cy="476687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535633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There are three main components that we use to configure routing in Angular: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 smtClean="0"/>
              <a:t>	Routes</a:t>
            </a:r>
            <a:r>
              <a:rPr lang="en-US" dirty="0" smtClean="0"/>
              <a:t> 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/>
              <a:t> </a:t>
            </a:r>
            <a:r>
              <a:rPr lang="en-US" b="1" dirty="0" smtClean="0"/>
              <a:t>   RouterOutlet</a:t>
            </a:r>
            <a:r>
              <a:rPr lang="en-US" dirty="0" smtClean="0"/>
              <a:t> 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/>
              <a:t> </a:t>
            </a:r>
            <a:r>
              <a:rPr lang="en-US" b="1" dirty="0" smtClean="0"/>
              <a:t>    RouterLink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5852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Step 1: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en-US" sz="2000" dirty="0" smtClean="0">
                <a:solidFill>
                  <a:srgbClr val="000000"/>
                </a:solidFill>
              </a:rPr>
              <a:t>Add the router link in template in app.component.ts</a:t>
            </a:r>
          </a:p>
          <a:p>
            <a:pPr marL="0" indent="0">
              <a:buNone/>
            </a:pP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  <a:p>
            <a:pPr marL="0" indent="0">
              <a:buNone/>
            </a:pPr>
            <a:endParaRPr lang="en-US"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836317" y="2657465"/>
            <a:ext cx="7003539" cy="372583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200" dirty="0">
              <a:solidFill>
                <a:srgbClr val="000000"/>
              </a:solidFill>
            </a:endParaRPr>
          </a:p>
          <a:p>
            <a:r>
              <a:rPr lang="en-US" dirty="0"/>
              <a:t> import { Component } from '@angular/core';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@Component({</a:t>
            </a:r>
          </a:p>
          <a:p>
            <a:r>
              <a:rPr lang="en-US" dirty="0"/>
              <a:t>    selector: 'my-app',</a:t>
            </a:r>
          </a:p>
          <a:p>
            <a:r>
              <a:rPr lang="en-US" dirty="0"/>
              <a:t>    template: `</a:t>
            </a:r>
          </a:p>
          <a:p>
            <a:r>
              <a:rPr lang="en-US" dirty="0"/>
              <a:t>   &lt;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  <a:p>
            <a:r>
              <a:rPr lang="en-US" dirty="0"/>
              <a:t>      &lt;li&gt;&lt;a [routerLink] = "['/Product']"&gt;Product&lt;/a&gt;&lt;/li&gt;</a:t>
            </a:r>
          </a:p>
          <a:p>
            <a:r>
              <a:rPr lang="en-US" dirty="0"/>
              <a:t>      &lt;li&gt;&lt;a [routerLink] = "['/Inventory']"&gt;Inventory&lt;/a&gt;&lt;/li&gt;</a:t>
            </a:r>
          </a:p>
          <a:p>
            <a:r>
              <a:rPr lang="en-US" dirty="0"/>
              <a:t>   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  <a:p>
            <a:r>
              <a:rPr lang="en-US" dirty="0"/>
              <a:t>   &lt;router-outlet&gt;&lt;/router-outlet&gt;`</a:t>
            </a:r>
          </a:p>
          <a:p>
            <a:r>
              <a:rPr lang="en-US" dirty="0"/>
              <a:t>})</a:t>
            </a:r>
          </a:p>
          <a:p>
            <a:r>
              <a:rPr lang="en-US" dirty="0"/>
              <a:t>export class AppComponent { }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7" name="Line Callout 2 (Accent Bar) 6"/>
          <p:cNvSpPr/>
          <p:nvPr/>
        </p:nvSpPr>
        <p:spPr bwMode="auto">
          <a:xfrm>
            <a:off x="8539843" y="2775857"/>
            <a:ext cx="3363686" cy="302078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257"/>
              <a:gd name="adj6" fmla="val -65114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 template: `</a:t>
            </a:r>
          </a:p>
          <a:p>
            <a:r>
              <a:rPr lang="en-US" b="1" dirty="0"/>
              <a:t>   &lt;</a:t>
            </a:r>
            <a:r>
              <a:rPr lang="en-US" b="1" dirty="0" err="1"/>
              <a:t>ul</a:t>
            </a:r>
            <a:r>
              <a:rPr lang="en-US" b="1" dirty="0"/>
              <a:t>&gt;</a:t>
            </a:r>
          </a:p>
          <a:p>
            <a:r>
              <a:rPr lang="en-US" b="1" dirty="0"/>
              <a:t>      &lt;li&gt;&lt;a [routerLink] = "['/Product']"&gt;Product&lt;/a&gt;&lt;/li&gt;</a:t>
            </a:r>
          </a:p>
          <a:p>
            <a:r>
              <a:rPr lang="en-US" b="1" dirty="0"/>
              <a:t>      &lt;li&gt;&lt;a [routerLink] = "['/Inventory']"&gt;Inventory&lt;/a&gt;&lt;/li&gt;</a:t>
            </a:r>
          </a:p>
          <a:p>
            <a:r>
              <a:rPr lang="en-US" b="1" dirty="0"/>
              <a:t>   &lt;/</a:t>
            </a:r>
            <a:r>
              <a:rPr lang="en-US" b="1" dirty="0" err="1"/>
              <a:t>ul</a:t>
            </a:r>
            <a:r>
              <a:rPr lang="en-US" b="1" dirty="0"/>
              <a:t>&gt;</a:t>
            </a:r>
          </a:p>
          <a:p>
            <a:r>
              <a:rPr lang="en-US" b="1" dirty="0"/>
              <a:t>   &lt;router-outlet&gt;&lt;/router-outlet&gt;`</a:t>
            </a:r>
          </a:p>
          <a:p>
            <a:r>
              <a:rPr lang="en-US" b="1" dirty="0"/>
              <a:t>})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7304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 Demo – step 2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809469" y="1124262"/>
            <a:ext cx="10717967" cy="534991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import { </a:t>
            </a:r>
            <a:r>
              <a:rPr lang="en-US" sz="1600" dirty="0" err="1"/>
              <a:t>NgModule</a:t>
            </a:r>
            <a:r>
              <a:rPr lang="en-US" sz="1600" dirty="0"/>
              <a:t> } from '@angular/core'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BrowserModule</a:t>
            </a:r>
            <a:r>
              <a:rPr lang="en-US" sz="1600" dirty="0"/>
              <a:t> } from '@angular/platform-browser';</a:t>
            </a:r>
          </a:p>
          <a:p>
            <a:r>
              <a:rPr lang="en-US" sz="1600" dirty="0"/>
              <a:t>import { AppComponent }  from './</a:t>
            </a:r>
            <a:r>
              <a:rPr lang="en-US" sz="1600" dirty="0" err="1"/>
              <a:t>app.component</a:t>
            </a:r>
            <a:r>
              <a:rPr lang="en-US" sz="1600" dirty="0"/>
              <a:t>';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Appproduct</a:t>
            </a:r>
            <a:r>
              <a:rPr lang="en-US" sz="1600" dirty="0"/>
              <a:t> } from './</a:t>
            </a:r>
            <a:r>
              <a:rPr lang="en-US" sz="1600" dirty="0" err="1"/>
              <a:t>product.component</a:t>
            </a:r>
            <a:r>
              <a:rPr lang="en-US" sz="1600" dirty="0"/>
              <a:t>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AppInventory</a:t>
            </a:r>
            <a:r>
              <a:rPr lang="en-US" sz="1600" dirty="0"/>
              <a:t> } from './</a:t>
            </a:r>
            <a:r>
              <a:rPr lang="en-US" sz="1600" dirty="0" err="1"/>
              <a:t>Inventory.component</a:t>
            </a:r>
            <a:r>
              <a:rPr lang="en-US" sz="1600" dirty="0"/>
              <a:t>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PageNotFoundComponent</a:t>
            </a:r>
            <a:r>
              <a:rPr lang="en-US" sz="1600" dirty="0"/>
              <a:t> } from  './</a:t>
            </a:r>
            <a:r>
              <a:rPr lang="en-US" sz="1600" dirty="0" err="1"/>
              <a:t>NotFound.component</a:t>
            </a:r>
            <a:r>
              <a:rPr lang="en-US" sz="1600" dirty="0"/>
              <a:t>' 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RouterModule</a:t>
            </a:r>
            <a:r>
              <a:rPr lang="en-US" sz="1600" dirty="0"/>
              <a:t>, Routes } from '@angular/router'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 err="1"/>
              <a:t>const</a:t>
            </a:r>
            <a:r>
              <a:rPr lang="en-US" sz="1600" dirty="0"/>
              <a:t> </a:t>
            </a:r>
            <a:r>
              <a:rPr lang="en-US" sz="1600" dirty="0" err="1"/>
              <a:t>appRoutes</a:t>
            </a:r>
            <a:r>
              <a:rPr lang="en-US" sz="1600" dirty="0"/>
              <a:t>: Routes = [</a:t>
            </a:r>
          </a:p>
          <a:p>
            <a:r>
              <a:rPr lang="en-US" sz="1600" dirty="0"/>
              <a:t>   { path: 'Product', component: </a:t>
            </a:r>
            <a:r>
              <a:rPr lang="en-US" sz="1600" dirty="0" err="1"/>
              <a:t>Appproduct</a:t>
            </a:r>
            <a:r>
              <a:rPr lang="en-US" sz="1600" dirty="0"/>
              <a:t> },</a:t>
            </a:r>
          </a:p>
          <a:p>
            <a:r>
              <a:rPr lang="en-US" sz="1600" dirty="0"/>
              <a:t>   { path: 'Inventory', component: </a:t>
            </a:r>
            <a:r>
              <a:rPr lang="en-US" sz="1600" dirty="0" err="1"/>
              <a:t>AppInventory</a:t>
            </a:r>
            <a:r>
              <a:rPr lang="en-US" sz="1600" dirty="0"/>
              <a:t> },</a:t>
            </a:r>
          </a:p>
          <a:p>
            <a:r>
              <a:rPr lang="en-US" sz="1600" dirty="0"/>
              <a:t>   { path: '**', component: </a:t>
            </a:r>
            <a:r>
              <a:rPr lang="en-US" sz="1600" dirty="0" err="1"/>
              <a:t>PageNotFoundComponent</a:t>
            </a:r>
            <a:r>
              <a:rPr lang="en-US" sz="1600" dirty="0"/>
              <a:t> } 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/>
              <a:t>];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/>
              <a:t>@</a:t>
            </a:r>
            <a:r>
              <a:rPr lang="en-US" sz="1600" dirty="0" err="1"/>
              <a:t>NgModule</a:t>
            </a:r>
            <a:r>
              <a:rPr lang="en-US" sz="1600" dirty="0"/>
              <a:t> ({</a:t>
            </a:r>
          </a:p>
          <a:p>
            <a:r>
              <a:rPr lang="en-US" sz="1600" dirty="0"/>
              <a:t>   imports: [ </a:t>
            </a:r>
            <a:r>
              <a:rPr lang="en-US" sz="1600" dirty="0" err="1"/>
              <a:t>BrowserModule</a:t>
            </a:r>
            <a:r>
              <a:rPr lang="en-US" sz="1600" dirty="0"/>
              <a:t>,</a:t>
            </a:r>
          </a:p>
          <a:p>
            <a:r>
              <a:rPr lang="en-US" sz="1600" dirty="0"/>
              <a:t>   </a:t>
            </a:r>
            <a:r>
              <a:rPr lang="en-US" sz="1600" dirty="0" err="1"/>
              <a:t>RouterModule.forRoot</a:t>
            </a:r>
            <a:r>
              <a:rPr lang="en-US" sz="1600" dirty="0"/>
              <a:t>(</a:t>
            </a:r>
            <a:r>
              <a:rPr lang="en-US" sz="1600" dirty="0" err="1"/>
              <a:t>appRoutes</a:t>
            </a:r>
            <a:r>
              <a:rPr lang="en-US" sz="1600" dirty="0"/>
              <a:t>)],</a:t>
            </a:r>
          </a:p>
          <a:p>
            <a:r>
              <a:rPr lang="en-US" sz="1600" dirty="0"/>
              <a:t>   declarations: [ </a:t>
            </a:r>
            <a:r>
              <a:rPr lang="en-US" sz="1600" dirty="0" err="1"/>
              <a:t>AppComponent,Appproduct,AppInventory,PageNotFoundComponent</a:t>
            </a:r>
            <a:r>
              <a:rPr lang="en-US" sz="1600" dirty="0"/>
              <a:t>],</a:t>
            </a:r>
          </a:p>
          <a:p>
            <a:r>
              <a:rPr lang="en-US" sz="1600" dirty="0"/>
              <a:t>   bootstrap: [ AppComponent ]</a:t>
            </a:r>
          </a:p>
          <a:p>
            <a:r>
              <a:rPr lang="en-US" sz="1600" dirty="0"/>
              <a:t>})</a:t>
            </a:r>
          </a:p>
          <a:p>
            <a:r>
              <a:rPr lang="en-US" sz="1600" dirty="0"/>
              <a:t>export class </a:t>
            </a:r>
            <a:r>
              <a:rPr lang="en-US" sz="1600" dirty="0" err="1"/>
              <a:t>AppModule</a:t>
            </a:r>
            <a:r>
              <a:rPr lang="en-US" sz="1600" dirty="0"/>
              <a:t> { }</a:t>
            </a:r>
          </a:p>
          <a:p>
            <a:r>
              <a:rPr lang="en-US" sz="1600" dirty="0"/>
              <a:t> </a:t>
            </a:r>
          </a:p>
        </p:txBody>
      </p:sp>
      <p:sp>
        <p:nvSpPr>
          <p:cNvPr id="5" name="Line Callout 2 (Accent Bar) 4"/>
          <p:cNvSpPr/>
          <p:nvPr/>
        </p:nvSpPr>
        <p:spPr bwMode="auto">
          <a:xfrm>
            <a:off x="7369092" y="2008414"/>
            <a:ext cx="3930279" cy="261257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4122"/>
              <a:gd name="adj6" fmla="val -79192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 err="1"/>
              <a:t>const</a:t>
            </a:r>
            <a:r>
              <a:rPr lang="en-US" b="1" dirty="0"/>
              <a:t> </a:t>
            </a:r>
            <a:r>
              <a:rPr lang="en-US" b="1" dirty="0" err="1"/>
              <a:t>appRoutes</a:t>
            </a:r>
            <a:r>
              <a:rPr lang="en-US" b="1" dirty="0"/>
              <a:t>: Routes = [</a:t>
            </a:r>
          </a:p>
          <a:p>
            <a:r>
              <a:rPr lang="en-US" b="1" dirty="0"/>
              <a:t>   { path: 'Product', component: </a:t>
            </a:r>
            <a:r>
              <a:rPr lang="en-US" b="1" dirty="0" err="1"/>
              <a:t>Appproduct</a:t>
            </a:r>
            <a:r>
              <a:rPr lang="en-US" b="1" dirty="0"/>
              <a:t> },</a:t>
            </a:r>
          </a:p>
          <a:p>
            <a:r>
              <a:rPr lang="en-US" b="1" dirty="0"/>
              <a:t>   { path: 'Inventory', component: </a:t>
            </a:r>
            <a:r>
              <a:rPr lang="en-US" b="1" dirty="0" err="1"/>
              <a:t>AppInventory</a:t>
            </a:r>
            <a:r>
              <a:rPr lang="en-US" b="1" dirty="0"/>
              <a:t> },</a:t>
            </a:r>
          </a:p>
          <a:p>
            <a:r>
              <a:rPr lang="en-US" b="1" dirty="0"/>
              <a:t>   { path: '**', component: </a:t>
            </a:r>
            <a:r>
              <a:rPr lang="en-US" b="1" dirty="0" err="1"/>
              <a:t>PageNotFoundComponent</a:t>
            </a:r>
            <a:r>
              <a:rPr lang="en-US" b="1" dirty="0"/>
              <a:t> } 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];</a:t>
            </a:r>
          </a:p>
        </p:txBody>
      </p:sp>
      <p:sp>
        <p:nvSpPr>
          <p:cNvPr id="7" name="Line Callout 2 (Accent Bar) 6"/>
          <p:cNvSpPr/>
          <p:nvPr/>
        </p:nvSpPr>
        <p:spPr bwMode="auto">
          <a:xfrm>
            <a:off x="7369092" y="5198982"/>
            <a:ext cx="4158344" cy="552708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4122"/>
              <a:gd name="adj6" fmla="val -79192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   </a:t>
            </a:r>
            <a:r>
              <a:rPr lang="en-US" dirty="0" err="1"/>
              <a:t>RouterModule.forRoot</a:t>
            </a:r>
            <a:r>
              <a:rPr lang="en-US" dirty="0"/>
              <a:t>(</a:t>
            </a:r>
            <a:r>
              <a:rPr lang="en-US" dirty="0" err="1"/>
              <a:t>appRoutes</a:t>
            </a:r>
            <a:r>
              <a:rPr lang="en-US" dirty="0"/>
              <a:t>)],</a:t>
            </a:r>
          </a:p>
          <a:p>
            <a:endParaRPr lang="en-US" b="1" dirty="0"/>
          </a:p>
        </p:txBody>
      </p:sp>
      <p:sp>
        <p:nvSpPr>
          <p:cNvPr id="8" name="Line Callout 2 (Accent Bar) 7"/>
          <p:cNvSpPr/>
          <p:nvPr/>
        </p:nvSpPr>
        <p:spPr bwMode="auto">
          <a:xfrm>
            <a:off x="5774334" y="1285924"/>
            <a:ext cx="5525037" cy="42524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61055"/>
              <a:gd name="adj6" fmla="val -64837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/>
              <a:t>   import { </a:t>
            </a:r>
            <a:r>
              <a:rPr lang="en-US" sz="1400" dirty="0" err="1"/>
              <a:t>RouterModule</a:t>
            </a:r>
            <a:r>
              <a:rPr lang="en-US" sz="1400" dirty="0"/>
              <a:t>, Routes } from '@</a:t>
            </a:r>
            <a:r>
              <a:rPr lang="en-US" sz="1400" dirty="0" smtClean="0"/>
              <a:t>angular/router‘ )],</a:t>
            </a:r>
            <a:endParaRPr lang="en-US" sz="1400" dirty="0"/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44933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004" y="1058355"/>
            <a:ext cx="11373491" cy="48976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Routes is an object that we use on our application component that describes the routes we want to use. For instance, we could write our routes like </a:t>
            </a:r>
            <a:r>
              <a:rPr lang="en-US" dirty="0" smtClean="0"/>
              <a:t>this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1484842" lvl="2" indent="-342900"/>
            <a:endParaRPr lang="en-US" sz="2000" b="1" dirty="0" smtClean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1484842" lvl="2" indent="-342900"/>
            <a:r>
              <a:rPr lang="en-US" sz="2000" b="1" dirty="0" smtClean="0">
                <a:solidFill>
                  <a:srgbClr val="000061"/>
                </a:solidFill>
              </a:rPr>
              <a:t>path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used 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to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specify the URL</a:t>
            </a:r>
          </a:p>
          <a:p>
            <a:pPr marL="1484842" lvl="2" indent="-342900"/>
            <a:r>
              <a:rPr lang="en-US" sz="2000" b="1" dirty="0">
                <a:solidFill>
                  <a:srgbClr val="000061"/>
                </a:solidFill>
              </a:rPr>
              <a:t>Specify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the component want to route to</a:t>
            </a:r>
          </a:p>
          <a:p>
            <a:pPr marL="1484842" lvl="2" indent="-342900"/>
            <a:r>
              <a:rPr lang="en-US" sz="2000" b="1" dirty="0" smtClean="0">
                <a:solidFill>
                  <a:srgbClr val="000061"/>
                </a:solidFill>
              </a:rPr>
              <a:t>pathMatch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using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redirectTo option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839463" y="1843790"/>
            <a:ext cx="8619330" cy="2907824"/>
          </a:xfrm>
          <a:prstGeom prst="flowChartDocumen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 err="1"/>
              <a:t>const</a:t>
            </a:r>
            <a:r>
              <a:rPr lang="en-US" sz="2400" dirty="0"/>
              <a:t> routes: Routes = [</a:t>
            </a:r>
          </a:p>
          <a:p>
            <a:r>
              <a:rPr lang="en-US" sz="2400" dirty="0"/>
              <a:t>  { path: </a:t>
            </a:r>
            <a:r>
              <a:rPr lang="en-US" sz="2400" dirty="0" smtClean="0"/>
              <a:t>“ '', </a:t>
            </a:r>
            <a:r>
              <a:rPr lang="en-US" sz="2400" dirty="0"/>
              <a:t>redirectTo: 'home', pathMatch: 'full' },</a:t>
            </a:r>
          </a:p>
          <a:p>
            <a:r>
              <a:rPr lang="en-US" sz="2400" dirty="0"/>
              <a:t>  { path: 'home', component: </a:t>
            </a:r>
            <a:r>
              <a:rPr lang="en-US" sz="2400" dirty="0" err="1"/>
              <a:t>HomeComponent</a:t>
            </a:r>
            <a:r>
              <a:rPr lang="en-US" sz="2400" dirty="0"/>
              <a:t> },</a:t>
            </a:r>
          </a:p>
          <a:p>
            <a:r>
              <a:rPr lang="en-US" sz="2400" dirty="0"/>
              <a:t>  { path: 'login', component: </a:t>
            </a:r>
            <a:r>
              <a:rPr lang="en-US" sz="2400" dirty="0" err="1"/>
              <a:t>LoginComponent</a:t>
            </a:r>
            <a:r>
              <a:rPr lang="en-US" sz="2400" dirty="0"/>
              <a:t> },</a:t>
            </a:r>
          </a:p>
          <a:p>
            <a:r>
              <a:rPr lang="en-US" sz="2400" dirty="0"/>
              <a:t>  { path: 'dashboard', component: </a:t>
            </a:r>
            <a:r>
              <a:rPr lang="en-US" sz="2400" dirty="0" err="1"/>
              <a:t>DashboardComponent</a:t>
            </a:r>
            <a:r>
              <a:rPr lang="en-US" sz="2400" dirty="0"/>
              <a:t> }</a:t>
            </a:r>
          </a:p>
          <a:p>
            <a:r>
              <a:rPr lang="en-US" sz="2400" dirty="0"/>
              <a:t>];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815815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729" y="65013"/>
            <a:ext cx="8839200" cy="609599"/>
          </a:xfrm>
        </p:spPr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284" y="827013"/>
            <a:ext cx="11373491" cy="5421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RouterModule.forRoot() function used to imports </a:t>
            </a:r>
            <a:r>
              <a:rPr lang="en-US" sz="2600" b="1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NgModule</a:t>
            </a:r>
            <a:r>
              <a:rPr lang="en-US" sz="26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:</a:t>
            </a:r>
          </a:p>
          <a:p>
            <a:pPr marL="0" indent="0">
              <a:buNone/>
            </a:pPr>
            <a:endParaRPr lang="en-US" sz="2600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lowchart: Document 4"/>
          <p:cNvSpPr/>
          <p:nvPr/>
        </p:nvSpPr>
        <p:spPr bwMode="auto">
          <a:xfrm>
            <a:off x="5470072" y="1600201"/>
            <a:ext cx="6159704" cy="2106385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</a:rPr>
              <a:t>imports: [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</a:rPr>
              <a:t>        </a:t>
            </a:r>
            <a:r>
              <a:rPr lang="en-US" sz="2400" dirty="0" err="1">
                <a:latin typeface="Arial" pitchFamily="34" charset="0"/>
              </a:rPr>
              <a:t>RouterModule.forRoot</a:t>
            </a:r>
            <a:r>
              <a:rPr lang="en-US" sz="2400" dirty="0">
                <a:latin typeface="Arial" pitchFamily="34" charset="0"/>
              </a:rPr>
              <a:t>(routes) </a:t>
            </a:r>
            <a:endParaRPr lang="en-US" sz="2400" dirty="0" smtClean="0">
              <a:latin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</a:rPr>
              <a:t>],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Vertical Scroll 5"/>
          <p:cNvSpPr/>
          <p:nvPr/>
        </p:nvSpPr>
        <p:spPr bwMode="auto">
          <a:xfrm>
            <a:off x="538842" y="2334986"/>
            <a:ext cx="3755572" cy="3004458"/>
          </a:xfrm>
          <a:prstGeom prst="verticalScroll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E4EFF"/>
                </a:solidFill>
                <a:latin typeface="Arial" pitchFamily="34" charset="0"/>
                <a:ea typeface="ＭＳ Ｐゴシック"/>
                <a:cs typeface="ＭＳ Ｐゴシック"/>
              </a:rPr>
              <a:t>import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E4EFF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statement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“import router components and services”</a:t>
            </a:r>
          </a:p>
        </p:txBody>
      </p:sp>
      <p:sp>
        <p:nvSpPr>
          <p:cNvPr id="7" name="Right Arrow 6"/>
          <p:cNvSpPr/>
          <p:nvPr/>
        </p:nvSpPr>
        <p:spPr bwMode="auto">
          <a:xfrm>
            <a:off x="4294414" y="2955471"/>
            <a:ext cx="930729" cy="359228"/>
          </a:xfrm>
          <a:prstGeom prst="rightArrow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2758810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Hexaware color">
      <a:dk1>
        <a:srgbClr val="002F5F"/>
      </a:dk1>
      <a:lt1>
        <a:srgbClr val="FFFFFF"/>
      </a:lt1>
      <a:dk2>
        <a:srgbClr val="F37E20"/>
      </a:dk2>
      <a:lt2>
        <a:srgbClr val="5F5F5F"/>
      </a:lt2>
      <a:accent1>
        <a:srgbClr val="7F7F7F"/>
      </a:accent1>
      <a:accent2>
        <a:srgbClr val="AAC8E3"/>
      </a:accent2>
      <a:accent3>
        <a:srgbClr val="FDB813"/>
      </a:accent3>
      <a:accent4>
        <a:srgbClr val="0074EA"/>
      </a:accent4>
      <a:accent5>
        <a:srgbClr val="F37E20"/>
      </a:accent5>
      <a:accent6>
        <a:srgbClr val="FDB813"/>
      </a:accent6>
      <a:hlink>
        <a:srgbClr val="D5EAFF"/>
      </a:hlink>
      <a:folHlink>
        <a:srgbClr val="DFDFDF"/>
      </a:folHlink>
    </a:clrScheme>
    <a:fontScheme name="Hexaware font">
      <a:majorFont>
        <a:latin typeface="HelveticaNeue Condensed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18187cb-8916-4058-bf8c-5a14975cbd53"/>
    <Document_x0020_Status xmlns="83f541c1-93d0-4555-909e-9278fdf60e09">New</Document_x0020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031A67AD61C42943EAA7E3CD69BB5" ma:contentTypeVersion="27" ma:contentTypeDescription="Create a new document." ma:contentTypeScope="" ma:versionID="0049ff18c62cc56b8344e730804c165f">
  <xsd:schema xmlns:xsd="http://www.w3.org/2001/XMLSchema" xmlns:xs="http://www.w3.org/2001/XMLSchema" xmlns:p="http://schemas.microsoft.com/office/2006/metadata/properties" xmlns:ns3="83f541c1-93d0-4555-909e-9278fdf60e09" xmlns:ns4="b18187cb-8916-4058-bf8c-5a14975cbd53" targetNamespace="http://schemas.microsoft.com/office/2006/metadata/properties" ma:root="true" ma:fieldsID="effc5c766fea21256dc953216e535961" ns3:_="" ns4:_="">
    <xsd:import namespace="83f541c1-93d0-4555-909e-9278fdf60e09"/>
    <xsd:import namespace="b18187cb-8916-4058-bf8c-5a14975cbd53"/>
    <xsd:element name="properties">
      <xsd:complexType>
        <xsd:sequence>
          <xsd:element name="documentManagement">
            <xsd:complexType>
              <xsd:all>
                <xsd:element ref="ns3:Document_x0020_Status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f541c1-93d0-4555-909e-9278fdf60e09" elementFormDefault="qualified">
    <xsd:import namespace="http://schemas.microsoft.com/office/2006/documentManagement/types"/>
    <xsd:import namespace="http://schemas.microsoft.com/office/infopath/2007/PartnerControls"/>
    <xsd:element name="Document_x0020_Status" ma:index="9" nillable="true" ma:displayName="Document Status" ma:default="New" ma:format="Dropdown" ma:internalName="Document_x0020_Status">
      <xsd:simpleType>
        <xsd:restriction base="dms:Choice">
          <xsd:enumeration value="New"/>
          <xsd:enumeration value="Approved"/>
          <xsd:enumeration value="Due for Revision"/>
          <xsd:enumeration value="Revis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8187cb-8916-4058-bf8c-5a14975cbd5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023eb8f7-4ab3-4572-aed0-ecdb357c8046}" ma:internalName="TaxCatchAll" ma:showField="CatchAllData" ma:web="bfceae84-e637-4bce-973f-0a9a0545e26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2427474e-60f8-4f75-abfc-98841d67cf98" ContentTypeId="0x01" PreviousValue="false"/>
</file>

<file path=customXml/itemProps1.xml><?xml version="1.0" encoding="utf-8"?>
<ds:datastoreItem xmlns:ds="http://schemas.openxmlformats.org/officeDocument/2006/customXml" ds:itemID="{EFE2F61D-0844-4312-8295-BA9460D20164}"/>
</file>

<file path=customXml/itemProps2.xml><?xml version="1.0" encoding="utf-8"?>
<ds:datastoreItem xmlns:ds="http://schemas.openxmlformats.org/officeDocument/2006/customXml" ds:itemID="{1590D1E7-2A80-490F-937A-F1E57FE1C728}"/>
</file>

<file path=customXml/itemProps3.xml><?xml version="1.0" encoding="utf-8"?>
<ds:datastoreItem xmlns:ds="http://schemas.openxmlformats.org/officeDocument/2006/customXml" ds:itemID="{3307984D-BAE3-44CF-8186-E4AF0E09D762}"/>
</file>

<file path=customXml/itemProps4.xml><?xml version="1.0" encoding="utf-8"?>
<ds:datastoreItem xmlns:ds="http://schemas.openxmlformats.org/officeDocument/2006/customXml" ds:itemID="{5EB26F21-C0D6-4370-B545-B9181336EC31}"/>
</file>

<file path=docProps/app.xml><?xml version="1.0" encoding="utf-8"?>
<Properties xmlns="http://schemas.openxmlformats.org/officeDocument/2006/extended-properties" xmlns:vt="http://schemas.openxmlformats.org/officeDocument/2006/docPropsVTypes">
  <Template>Q3 2014 Board Meeting v4 November 2 2014</Template>
  <TotalTime>36826</TotalTime>
  <Words>600</Words>
  <Application>Microsoft Office PowerPoint</Application>
  <PresentationFormat>Widescreen</PresentationFormat>
  <Paragraphs>181</Paragraphs>
  <Slides>26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ＭＳ Ｐゴシック</vt:lpstr>
      <vt:lpstr>Arial</vt:lpstr>
      <vt:lpstr>Brush Script Std</vt:lpstr>
      <vt:lpstr>Calibri</vt:lpstr>
      <vt:lpstr>Helvetica Condensed</vt:lpstr>
      <vt:lpstr>HelveticaNeue Condensed</vt:lpstr>
      <vt:lpstr>Times</vt:lpstr>
      <vt:lpstr>Blank Presentation</vt:lpstr>
      <vt:lpstr>Packager Shell Object</vt:lpstr>
      <vt:lpstr>Document</vt:lpstr>
      <vt:lpstr>Angular 2 – Routing and Forms</vt:lpstr>
      <vt:lpstr>Session Objective</vt:lpstr>
      <vt:lpstr>Routing</vt:lpstr>
      <vt:lpstr>Routing</vt:lpstr>
      <vt:lpstr>Router</vt:lpstr>
      <vt:lpstr>Router Demo</vt:lpstr>
      <vt:lpstr>Router Demo – step 2 </vt:lpstr>
      <vt:lpstr>Routes</vt:lpstr>
      <vt:lpstr>Routing</vt:lpstr>
      <vt:lpstr>RouterOutlet</vt:lpstr>
      <vt:lpstr>RouterOutlet</vt:lpstr>
      <vt:lpstr>RouterLink</vt:lpstr>
      <vt:lpstr>Router Demo – step 3</vt:lpstr>
      <vt:lpstr>Router Demo – step 4</vt:lpstr>
      <vt:lpstr>Sample Demo</vt:lpstr>
      <vt:lpstr>Form</vt:lpstr>
      <vt:lpstr>Model Class</vt:lpstr>
      <vt:lpstr>WebPage</vt:lpstr>
      <vt:lpstr>Select Option</vt:lpstr>
      <vt:lpstr>Select Option</vt:lpstr>
      <vt:lpstr>Submit Button</vt:lpstr>
      <vt:lpstr>Steps to create a form</vt:lpstr>
      <vt:lpstr>Complete form with supporting classes</vt:lpstr>
      <vt:lpstr>Form component demo</vt:lpstr>
      <vt:lpstr>Recollect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hexaware template</dc:title>
  <dc:creator>UmamaheswariA@hexaware.com</dc:creator>
  <cp:lastModifiedBy>Babu Duraiswamy</cp:lastModifiedBy>
  <cp:revision>682</cp:revision>
  <dcterms:created xsi:type="dcterms:W3CDTF">2014-11-02T05:32:32Z</dcterms:created>
  <dcterms:modified xsi:type="dcterms:W3CDTF">2017-12-11T06:22:59Z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0x010100B65031A67AD61C42943EAA7E3CD69BB5</vt:lpwstr>
  </property>
</Properties>
</file>

<file path=docProps/thumbnail.jpeg>
</file>